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1.jpeg" ContentType="image/jpeg"/>
  <Override PartName="/ppt/media/image9.jpeg" ContentType="image/jpeg"/>
  <Override PartName="/ppt/media/image10.jpeg" ContentType="image/jpeg"/>
  <Override PartName="/ppt/media/image5.png" ContentType="image/png"/>
  <Override PartName="/ppt/media/image8.jpeg" ContentType="image/jpeg"/>
  <Override PartName="/ppt/media/image7.png" ContentType="image/png"/>
  <Override PartName="/ppt/media/image22.jpeg" ContentType="image/jpeg"/>
  <Override PartName="/ppt/media/image12.jpeg" ContentType="image/jpeg"/>
  <Override PartName="/ppt/media/image6.png" ContentType="image/png"/>
  <Override PartName="/ppt/media/image29.png" ContentType="image/png"/>
  <Override PartName="/ppt/media/image13.jpeg" ContentType="image/jpeg"/>
  <Override PartName="/ppt/media/image4.png" ContentType="image/png"/>
  <Override PartName="/ppt/media/image27.png" ContentType="image/png"/>
  <Override PartName="/ppt/media/image3.png" ContentType="image/png"/>
  <Override PartName="/ppt/media/image17.jpeg" ContentType="image/jpeg"/>
  <Override PartName="/ppt/media/image26.png" ContentType="image/png"/>
  <Override PartName="/ppt/media/image28.jpeg" ContentType="image/jpeg"/>
  <Override PartName="/ppt/media/image24.jpeg" ContentType="image/jpeg"/>
  <Override PartName="/ppt/media/image19.jpeg" ContentType="image/jpeg"/>
  <Override PartName="/ppt/media/image23.jpeg" ContentType="image/jpeg"/>
  <Override PartName="/ppt/media/image18.jpeg" ContentType="image/jpeg"/>
  <Override PartName="/ppt/media/image21.png" ContentType="image/png"/>
  <Override PartName="/ppt/media/image20.jpeg" ContentType="image/jpeg"/>
  <Override PartName="/ppt/media/image15.jpeg" ContentType="image/jpeg"/>
  <Override PartName="/ppt/media/image16.jpeg" ContentType="image/jpeg"/>
  <Override PartName="/ppt/media/image14.jpeg" ContentType="image/jpeg"/>
  <Override PartName="/ppt/media/image1.png" ContentType="image/png"/>
  <Override PartName="/ppt/media/image2.png" ContentType="image/png"/>
  <Override PartName="/ppt/media/image25.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66.xml" ContentType="application/vnd.openxmlformats-officedocument.presentationml.slide+xml"/>
  <Override PartName="/ppt/slides/slide29.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65.xml" ContentType="application/vnd.openxmlformats-officedocument.presentationml.slide+xml"/>
  <Override PartName="/ppt/slides/slide25.xml" ContentType="application/vnd.openxmlformats-officedocument.presentationml.slide+xml"/>
  <Override PartName="/ppt/slides/slide62.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4.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49.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22.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61.xml.rels" ContentType="application/vnd.openxmlformats-package.relationships+xml"/>
  <Override PartName="/ppt/slides/_rels/slide5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70.xml.rels" ContentType="application/vnd.openxmlformats-package.relationships+xml"/>
  <Override PartName="/ppt/slides/_rels/slide69.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68.xml.rels" ContentType="application/vnd.openxmlformats-package.relationships+xml"/>
  <Override PartName="/ppt/slides/_rels/slide62.xml.rels" ContentType="application/vnd.openxmlformats-package.relationships+xml"/>
  <Override PartName="/ppt/slides/_rels/slide50.xml.rels" ContentType="application/vnd.openxmlformats-package.relationships+xml"/>
  <Override PartName="/ppt/slides/_rels/slide52.xml.rels" ContentType="application/vnd.openxmlformats-package.relationships+xml"/>
  <Override PartName="/ppt/slides/_rels/slide67.xml.rels" ContentType="application/vnd.openxmlformats-package.relationships+xml"/>
  <Override PartName="/ppt/slides/_rels/slide45.xml.rels" ContentType="application/vnd.openxmlformats-package.relationships+xml"/>
  <Override PartName="/ppt/slides/_rels/slide38.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39.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_rels/slide66.xml.rels" ContentType="application/vnd.openxmlformats-package.relationships+xml"/>
  <Override PartName="/ppt/slides/_rels/slide10.xml.rels" ContentType="application/vnd.openxmlformats-package.relationships+xml"/>
  <Override PartName="/ppt/slides/_rels/slide59.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
</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jpeg>
</file>

<file path=ppt/media/image24.jpeg>
</file>

<file path=ppt/media/image25.png>
</file>

<file path=ppt/media/image26.png>
</file>

<file path=ppt/media/image27.png>
</file>

<file path=ppt/media/image28.jpeg>
</file>

<file path=ppt/media/image29.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6560" cy="684540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34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2FC1749-1851-41B6-A070-47E8211B4B17}"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203400" cy="35676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7400" cy="557280"/>
          </a:xfrm>
          <a:prstGeom prst="rect">
            <a:avLst/>
          </a:prstGeom>
          <a:ln>
            <a:noFill/>
          </a:ln>
        </p:spPr>
      </p:pic>
      <p:pic>
        <p:nvPicPr>
          <p:cNvPr id="4" name="Grafik 2" descr=""/>
          <p:cNvPicPr/>
          <p:nvPr/>
        </p:nvPicPr>
        <p:blipFill>
          <a:blip r:embed="rId3"/>
          <a:stretch/>
        </p:blipFill>
        <p:spPr>
          <a:xfrm>
            <a:off x="7430400" y="134640"/>
            <a:ext cx="3693240" cy="509400"/>
          </a:xfrm>
          <a:prstGeom prst="rect">
            <a:avLst/>
          </a:prstGeom>
          <a:ln>
            <a:noFill/>
          </a:ln>
        </p:spPr>
      </p:pic>
      <p:sp>
        <p:nvSpPr>
          <p:cNvPr id="5" name="CustomShape 4"/>
          <p:cNvSpPr/>
          <p:nvPr/>
        </p:nvSpPr>
        <p:spPr>
          <a:xfrm>
            <a:off x="912240" y="1268280"/>
            <a:ext cx="9203400" cy="356760"/>
          </a:xfrm>
          <a:prstGeom prst="rect">
            <a:avLst/>
          </a:prstGeom>
          <a:noFill/>
          <a:ln>
            <a:noFill/>
          </a:ln>
        </p:spPr>
        <p:style>
          <a:lnRef idx="0"/>
          <a:fillRef idx="0"/>
          <a:effectRef idx="0"/>
          <a:fontRef idx="minor"/>
        </p:style>
      </p:sp>
      <p:sp>
        <p:nvSpPr>
          <p:cNvPr id="6" name="CustomShape 5"/>
          <p:cNvSpPr/>
          <p:nvPr/>
        </p:nvSpPr>
        <p:spPr>
          <a:xfrm>
            <a:off x="11444760" y="0"/>
            <a:ext cx="736560" cy="684540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95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6560" cy="684540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34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D07D224C-ADAF-49EB-B5C4-C67E2F44C683}"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203400" cy="35676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7400" cy="557280"/>
          </a:xfrm>
          <a:prstGeom prst="rect">
            <a:avLst/>
          </a:prstGeom>
          <a:ln>
            <a:noFill/>
          </a:ln>
        </p:spPr>
      </p:pic>
      <p:pic>
        <p:nvPicPr>
          <p:cNvPr id="50" name="Grafik 2" descr=""/>
          <p:cNvPicPr/>
          <p:nvPr/>
        </p:nvPicPr>
        <p:blipFill>
          <a:blip r:embed="rId3"/>
          <a:stretch/>
        </p:blipFill>
        <p:spPr>
          <a:xfrm>
            <a:off x="7430400" y="134640"/>
            <a:ext cx="3693240" cy="509400"/>
          </a:xfrm>
          <a:prstGeom prst="rect">
            <a:avLst/>
          </a:prstGeom>
          <a:ln>
            <a:noFill/>
          </a:ln>
        </p:spPr>
      </p:pic>
      <p:sp>
        <p:nvSpPr>
          <p:cNvPr id="51" name="CustomShape 4"/>
          <p:cNvSpPr/>
          <p:nvPr/>
        </p:nvSpPr>
        <p:spPr>
          <a:xfrm>
            <a:off x="11444760" y="0"/>
            <a:ext cx="736560" cy="684540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348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60E6CDA-2A6B-40B9-B473-780E969999CD}"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952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blogs.microsoft.com/blog/2020/01/16/microsoft-will-be-carbon-negative-by-2030/" TargetMode="External"/><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www.apple.com/newsroom/2020/07/apple-commits-to-be-100-percent-carbon-neutral-for-its-supply-chain-and-products-by-2030/" TargetMode="External"/><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fixit.com/tablet-repairability"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hyperlink" Target="https://www.ncbi.nlm.nih.gov/pmc/articles/PMC3154227/#:~:text=Resource%20wars%20are%20violent%20conflicts,gems%2C%20and%20other%20key%20minerals." TargetMode="External"/><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8.jpeg"/><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2.0/" TargetMode="External"/><Relationship Id="rId4" Type="http://schemas.openxmlformats.org/officeDocument/2006/relationships/image" Target="../media/image9.jpeg"/><Relationship Id="rId5"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2.0/" TargetMode="External"/><Relationship Id="rId4" Type="http://schemas.openxmlformats.org/officeDocument/2006/relationships/image" Target="../media/image10.jpeg"/><Relationship Id="rId5" Type="http://schemas.openxmlformats.org/officeDocument/2006/relationships/image" Target="../media/image11.jpeg"/><Relationship Id="rId6"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4.0/" TargetMode="External"/><Relationship Id="rId4" Type="http://schemas.openxmlformats.org/officeDocument/2006/relationships/hyperlink" Target="https://creativecommons.org/licenses/by/2.0/" TargetMode="External"/><Relationship Id="rId5" Type="http://schemas.openxmlformats.org/officeDocument/2006/relationships/image" Target="../media/image13.jpeg"/><Relationship Id="rId6" Type="http://schemas.openxmlformats.org/officeDocument/2006/relationships/image" Target="../media/image14.jpeg"/><Relationship Id="rId7"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15.jpeg"/><Relationship Id="rId4" Type="http://schemas.openxmlformats.org/officeDocument/2006/relationships/image" Target="../media/image16.jpeg"/><Relationship Id="rId5"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image" Target="../media/image18.jpeg"/><Relationship Id="rId3" Type="http://schemas.openxmlformats.org/officeDocument/2006/relationships/hyperlink" Target="https://creativecommons.org/licenses/by-sa/2.0/" TargetMode="External"/><Relationship Id="rId4" Type="http://schemas.openxmlformats.org/officeDocument/2006/relationships/hyperlink" Target="https://creativecommons.org/licenses/by-sa/2.0/" TargetMode="External"/><Relationship Id="rId5"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hyperlink" Target="https://etce-lab.com/index.php/the-limits-to-growth-sustainability-and-the-circular-economy/" TargetMode="External"/><Relationship Id="rId2" Type="http://schemas.openxmlformats.org/officeDocument/2006/relationships/hyperlink" Target="https://studip.tu-clausthal.de/dispatch.php/course/overview?cid=2f6bd85fdb5c78aec9466036f99b7ed0" TargetMode="External"/><Relationship Id="rId3" Type="http://schemas.openxmlformats.org/officeDocument/2006/relationships/hyperlink" Target="http://eepurl.com/hYaBlz" TargetMode="External"/><Relationship Id="rId4" Type="http://schemas.openxmlformats.org/officeDocument/2006/relationships/hyperlink" Target="https://studip.tu-clausthal.de/dispatch.php/course/overview?cid=2f6bd85fdb5c78aec9466036f99b7ed0" TargetMode="External"/><Relationship Id="rId5" Type="http://schemas.openxmlformats.org/officeDocument/2006/relationships/hyperlink" Target="https://github.com/ETCE-LAB/teaching-material" TargetMode="External"/><Relationship Id="rId6" Type="http://schemas.openxmlformats.org/officeDocument/2006/relationships/hyperlink" Target="mailto:etce-ltg@tu-clausthal.de" TargetMode="External"/><Relationship Id="rId7"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creativecommons.org/licenses/by-nc/2.0/" TargetMode="External"/><Relationship Id="rId2" Type="http://schemas.openxmlformats.org/officeDocument/2006/relationships/image" Target="../media/image20.jpeg"/><Relationship Id="rId3" Type="http://schemas.openxmlformats.org/officeDocument/2006/relationships/image" Target="../media/image21.png"/><Relationship Id="rId4"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hyperlink" Target="https://github.com/ETCE-LAB/teaching-material/blob/master/The-Limits-to-Growth/Exercises/E02-Household-Waste.pdf" TargetMode="External"/><Relationship Id="rId2"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hyperlink" Target="https://open.spotify.com/episode/770wJQ4FnyutP9chIAkJCH?si=srKY5l2xRHuXRbpNGD7_MA" TargetMode="External"/><Relationship Id="rId2"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mailto:etce-ltg@tu-clausthal.de" TargetMode="External"/><Relationship Id="rId2"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hyperlink" Target="https://foodsharing.de/" TargetMode="External"/><Relationship Id="rId2"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image" Target="../media/image29.pn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6480" cy="114300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93" name="CustomShape 2"/>
          <p:cNvSpPr/>
          <p:nvPr/>
        </p:nvSpPr>
        <p:spPr>
          <a:xfrm>
            <a:off x="527400" y="2852640"/>
            <a:ext cx="10356480" cy="236376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Introduction III – Resources and Environmental Pollution</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18" name="CustomShape 2"/>
          <p:cNvSpPr/>
          <p:nvPr/>
        </p:nvSpPr>
        <p:spPr>
          <a:xfrm>
            <a:off x="865440" y="2859120"/>
            <a:ext cx="9919440" cy="1871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So we just reduce our CO2 footprint and we are good?</a:t>
            </a:r>
            <a:endParaRPr b="0" lang="en-US" sz="2800" spc="-1" strike="noStrike">
              <a:latin typeface="Arial"/>
            </a:endParaRPr>
          </a:p>
        </p:txBody>
      </p:sp>
      <p:sp>
        <p:nvSpPr>
          <p:cNvPr id="119" name="CustomShape 3"/>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t>
            </a:r>
            <a:r>
              <a:rPr b="1" lang="en-US" sz="2200" spc="-1" strike="noStrike">
                <a:solidFill>
                  <a:srgbClr val="666666"/>
                </a:solidFill>
                <a:latin typeface="DejaVu Sans"/>
                <a:ea typeface="DejaVu Sans"/>
              </a:rPr>
              <a:t>already </a:t>
            </a:r>
            <a:r>
              <a:rPr b="1" lang="en-US" sz="2200" spc="-1" strike="noStrike">
                <a:solidFill>
                  <a:srgbClr val="666666"/>
                </a:solidFill>
                <a:latin typeface="DejaVu Sans"/>
                <a:ea typeface="DejaVu Sans"/>
              </a:rPr>
              <a:t>solved?</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21" name="CustomShape 2"/>
          <p:cNvSpPr/>
          <p:nvPr/>
        </p:nvSpPr>
        <p:spPr>
          <a:xfrm>
            <a:off x="263520" y="6411600"/>
            <a:ext cx="64681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u="sng">
                <a:solidFill>
                  <a:srgbClr val="0000ff"/>
                </a:solidFill>
                <a:uFillTx/>
                <a:latin typeface="Roboto"/>
                <a:ea typeface="Roboto"/>
                <a:hlinkClick r:id="rId1"/>
              </a:rPr>
              <a:t>https://blogs.microsoft.com/blog/2020/01/16/microsoft-will-be-carbon-negative-by-2030/</a:t>
            </a:r>
            <a:endParaRPr b="0" lang="en-US" sz="900" spc="-1" strike="noStrike">
              <a:latin typeface="Arial"/>
            </a:endParaRPr>
          </a:p>
        </p:txBody>
      </p:sp>
      <p:sp>
        <p:nvSpPr>
          <p:cNvPr id="122" name="CustomShape 3"/>
          <p:cNvSpPr/>
          <p:nvPr/>
        </p:nvSpPr>
        <p:spPr>
          <a:xfrm>
            <a:off x="865440" y="1828800"/>
            <a:ext cx="9919440" cy="2901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b="0" lang="en-US" sz="2800" spc="-1" strike="noStrike">
              <a:latin typeface="Arial"/>
            </a:endParaRPr>
          </a:p>
        </p:txBody>
      </p:sp>
      <p:sp>
        <p:nvSpPr>
          <p:cNvPr id="123"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Microsoft will </a:t>
            </a:r>
            <a:r>
              <a:rPr b="1" lang="en-US" sz="2200" spc="-1" strike="noStrike">
                <a:solidFill>
                  <a:srgbClr val="666666"/>
                </a:solidFill>
                <a:latin typeface="DejaVu Sans"/>
                <a:ea typeface="DejaVu Sans"/>
              </a:rPr>
              <a:t>be Carbon </a:t>
            </a:r>
            <a:r>
              <a:rPr b="1" lang="en-US" sz="2200" spc="-1" strike="noStrike">
                <a:solidFill>
                  <a:srgbClr val="666666"/>
                </a:solidFill>
                <a:latin typeface="DejaVu Sans"/>
                <a:ea typeface="DejaVu Sans"/>
              </a:rPr>
              <a:t>Negative by </a:t>
            </a:r>
            <a:r>
              <a:rPr b="1" lang="en-US" sz="2200" spc="-1" strike="noStrike">
                <a:solidFill>
                  <a:srgbClr val="666666"/>
                </a:solidFill>
                <a:latin typeface="DejaVu Sans"/>
                <a:ea typeface="DejaVu Sans"/>
              </a:rPr>
              <a:t>2030</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25" name="CustomShape 2"/>
          <p:cNvSpPr/>
          <p:nvPr/>
        </p:nvSpPr>
        <p:spPr>
          <a:xfrm>
            <a:off x="263520" y="6411600"/>
            <a:ext cx="7504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u="sng">
                <a:solidFill>
                  <a:srgbClr val="0000ff"/>
                </a:solidFill>
                <a:uFillTx/>
                <a:latin typeface="Roboto"/>
                <a:ea typeface="Roboto"/>
                <a:hlinkClick r:id="rId1"/>
              </a:rPr>
              <a:t>https://www.apple.com/newsroom/2020/07/apple-commits-to-be-100-percent-carbon-neutral-for-its-supply-chain-and-products-by-2030/</a:t>
            </a:r>
            <a:endParaRPr b="0" lang="en-US" sz="900" spc="-1" strike="noStrike">
              <a:latin typeface="Arial"/>
            </a:endParaRPr>
          </a:p>
        </p:txBody>
      </p:sp>
      <p:sp>
        <p:nvSpPr>
          <p:cNvPr id="126" name="CustomShape 3"/>
          <p:cNvSpPr/>
          <p:nvPr/>
        </p:nvSpPr>
        <p:spPr>
          <a:xfrm>
            <a:off x="865440" y="1640160"/>
            <a:ext cx="9919440" cy="451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b="0" lang="en-US" sz="2800" spc="-1" strike="noStrike">
              <a:latin typeface="Arial"/>
            </a:endParaRPr>
          </a:p>
        </p:txBody>
      </p:sp>
      <p:sp>
        <p:nvSpPr>
          <p:cNvPr id="127" name="CustomShape 4"/>
          <p:cNvSpPr/>
          <p:nvPr/>
        </p:nvSpPr>
        <p:spPr>
          <a:xfrm>
            <a:off x="4241520" y="1828800"/>
            <a:ext cx="781920" cy="222840"/>
          </a:xfrm>
          <a:prstGeom prst="borderCallout1">
            <a:avLst>
              <a:gd name="adj1" fmla="val 18750"/>
              <a:gd name="adj2" fmla="val -8333"/>
              <a:gd name="adj3" fmla="val 280657"/>
              <a:gd name="adj4" fmla="val -61532"/>
            </a:avLst>
          </a:prstGeom>
          <a:solidFill>
            <a:srgbClr val="008c4f"/>
          </a:solidFill>
          <a:ln>
            <a:solidFill>
              <a:srgbClr val="008c4f"/>
            </a:solidFill>
          </a:ln>
        </p:spPr>
        <p:style>
          <a:lnRef idx="0"/>
          <a:fillRef idx="0"/>
          <a:effectRef idx="0"/>
          <a:fontRef idx="minor"/>
        </p:style>
        <p:txBody>
          <a:bodyPr lIns="90000" rIns="90000" tIns="45000" bIns="45000" anchor="ctr">
            <a:noAutofit/>
          </a:bodyPr>
          <a:p>
            <a:pPr algn="ctr">
              <a:lnSpc>
                <a:spcPct val="100000"/>
              </a:lnSpc>
            </a:pPr>
            <a:r>
              <a:rPr b="0" lang="en-US" sz="1000" spc="-1" strike="noStrike">
                <a:solidFill>
                  <a:srgbClr val="000000"/>
                </a:solidFill>
                <a:latin typeface="DejaVu Sans"/>
                <a:ea typeface="DejaVu Sans"/>
              </a:rPr>
              <a:t>July 2020</a:t>
            </a:r>
            <a:endParaRPr b="0" lang="en-US" sz="1000" spc="-1" strike="noStrike">
              <a:latin typeface="Arial"/>
            </a:endParaRPr>
          </a:p>
        </p:txBody>
      </p:sp>
      <p:sp>
        <p:nvSpPr>
          <p:cNvPr id="128"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Apple will be Carbon Neutral by 2030</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30" name="CustomShape 2"/>
          <p:cNvSpPr/>
          <p:nvPr/>
        </p:nvSpPr>
        <p:spPr>
          <a:xfrm>
            <a:off x="263520" y="6411600"/>
            <a:ext cx="7504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US" sz="900" spc="-1" strike="noStrike">
              <a:latin typeface="Arial"/>
            </a:endParaRPr>
          </a:p>
        </p:txBody>
      </p:sp>
      <p:sp>
        <p:nvSpPr>
          <p:cNvPr id="131" name="CustomShape 3"/>
          <p:cNvSpPr/>
          <p:nvPr/>
        </p:nvSpPr>
        <p:spPr>
          <a:xfrm>
            <a:off x="335520" y="1268640"/>
            <a:ext cx="10740600" cy="50281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p:txBody>
      </p:sp>
      <p:sp>
        <p:nvSpPr>
          <p:cNvPr id="132" name="CustomShape 4"/>
          <p:cNvSpPr/>
          <p:nvPr/>
        </p:nvSpPr>
        <p:spPr>
          <a:xfrm>
            <a:off x="335520" y="1600200"/>
            <a:ext cx="10858320" cy="11354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US" sz="2000" spc="-1" strike="noStrike">
              <a:latin typeface="Arial"/>
            </a:endParaRPr>
          </a:p>
        </p:txBody>
      </p:sp>
      <p:sp>
        <p:nvSpPr>
          <p:cNvPr id="133"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35" name="CustomShape 2"/>
          <p:cNvSpPr/>
          <p:nvPr/>
        </p:nvSpPr>
        <p:spPr>
          <a:xfrm>
            <a:off x="865440" y="3274200"/>
            <a:ext cx="9919440" cy="22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b="0" lang="en-US" sz="1800" spc="-1" strike="noStrike">
              <a:latin typeface="Arial"/>
            </a:endParaRPr>
          </a:p>
        </p:txBody>
      </p:sp>
      <p:sp>
        <p:nvSpPr>
          <p:cNvPr id="136" name="CustomShape 3"/>
          <p:cNvSpPr/>
          <p:nvPr/>
        </p:nvSpPr>
        <p:spPr>
          <a:xfrm>
            <a:off x="335880" y="1600560"/>
            <a:ext cx="10858320" cy="11354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US" sz="2000" spc="-1" strike="noStrike">
              <a:latin typeface="Arial"/>
            </a:endParaRPr>
          </a:p>
        </p:txBody>
      </p:sp>
      <p:sp>
        <p:nvSpPr>
          <p:cNvPr id="137" name="CustomShape 4"/>
          <p:cNvSpPr/>
          <p:nvPr/>
        </p:nvSpPr>
        <p:spPr>
          <a:xfrm>
            <a:off x="263520" y="6411600"/>
            <a:ext cx="75049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US" sz="900" spc="-1" strike="noStrike">
              <a:latin typeface="Arial"/>
            </a:endParaRPr>
          </a:p>
        </p:txBody>
      </p:sp>
      <p:sp>
        <p:nvSpPr>
          <p:cNvPr id="138"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40" name="CustomShape 2"/>
          <p:cNvSpPr/>
          <p:nvPr/>
        </p:nvSpPr>
        <p:spPr>
          <a:xfrm>
            <a:off x="335520" y="1268640"/>
            <a:ext cx="10740600" cy="502812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It is not only about CO2…</a:t>
            </a:r>
            <a:endParaRPr b="0" lang="en-US" sz="2800" spc="-1" strike="noStrike">
              <a:latin typeface="Arial"/>
            </a:endParaRPr>
          </a:p>
          <a:p>
            <a:pPr marL="360" algn="ctr">
              <a:lnSpc>
                <a:spcPct val="100000"/>
              </a:lnSpc>
              <a:spcBef>
                <a:spcPts val="360"/>
              </a:spcBef>
            </a:pPr>
            <a:endParaRPr b="0" lang="en-US" sz="2800" spc="-1" strike="noStrike">
              <a:latin typeface="Arial"/>
            </a:endParaRPr>
          </a:p>
        </p:txBody>
      </p:sp>
      <p:sp>
        <p:nvSpPr>
          <p:cNvPr id="141" name="CustomShape 3"/>
          <p:cNvSpPr/>
          <p:nvPr/>
        </p:nvSpPr>
        <p:spPr>
          <a:xfrm>
            <a:off x="865440" y="2859120"/>
            <a:ext cx="9919440" cy="1871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2"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already solved?</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44" name="CustomShape 2"/>
          <p:cNvSpPr/>
          <p:nvPr/>
        </p:nvSpPr>
        <p:spPr>
          <a:xfrm>
            <a:off x="263520" y="6411600"/>
            <a:ext cx="64681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u="sng">
                <a:solidFill>
                  <a:srgbClr val="0000ff"/>
                </a:solidFill>
                <a:uFillTx/>
                <a:latin typeface="Roboto"/>
                <a:ea typeface="Roboto"/>
                <a:hlinkClick r:id="rId1"/>
              </a:rPr>
              <a:t>https://www.ifixit.com/tablet-repairability</a:t>
            </a:r>
            <a:endParaRPr b="0" lang="en-US" sz="900" spc="-1" strike="noStrike">
              <a:latin typeface="Arial"/>
            </a:endParaRPr>
          </a:p>
        </p:txBody>
      </p:sp>
      <p:graphicFrame>
        <p:nvGraphicFramePr>
          <p:cNvPr id="145" name="Table 3"/>
          <p:cNvGraphicFramePr/>
          <p:nvPr/>
        </p:nvGraphicFramePr>
        <p:xfrm>
          <a:off x="306720" y="1580760"/>
          <a:ext cx="10901160" cy="4763880"/>
        </p:xfrm>
        <a:graphic>
          <a:graphicData uri="http://schemas.openxmlformats.org/drawingml/2006/table">
            <a:tbl>
              <a:tblPr/>
              <a:tblGrid>
                <a:gridCol w="2590560"/>
                <a:gridCol w="8310960"/>
              </a:tblGrid>
              <a:tr h="912240">
                <a:tc>
                  <a:txBody>
                    <a:bodyPr lIns="90000" rIns="90000">
                      <a:noAutofit/>
                    </a:bodyPr>
                    <a:p>
                      <a:pPr algn="ctr">
                        <a:lnSpc>
                          <a:spcPct val="100000"/>
                        </a:lnSpc>
                      </a:pPr>
                      <a:r>
                        <a:rPr b="1" lang="en-US" sz="1300" spc="-1" strike="noStrike">
                          <a:solidFill>
                            <a:srgbClr val="000000"/>
                          </a:solidFill>
                          <a:latin typeface="DejaVu Sans"/>
                        </a:rPr>
                        <a:t>Apple iPad Pro 11” 2018</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Gobs of adhesive hold most everything in place, making all repairs more difficult.</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The battery is secured with both easier-to-remove stretch-release tabs and conventional, non-removable adhesive.</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The USB-C port is modular and can be independently replaced.</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1114920">
                <a:tc>
                  <a:txBody>
                    <a:bodyPr lIns="90000" rIns="90000">
                      <a:noAutofit/>
                    </a:bodyPr>
                    <a:p>
                      <a:pPr algn="ctr">
                        <a:lnSpc>
                          <a:spcPct val="100000"/>
                        </a:lnSpc>
                      </a:pPr>
                      <a:r>
                        <a:rPr b="1" lang="en-US" sz="1300" spc="-1" strike="noStrike">
                          <a:solidFill>
                            <a:srgbClr val="000000"/>
                          </a:solidFill>
                          <a:latin typeface="DejaVu Sans"/>
                        </a:rPr>
                        <a:t>Microsoft Surface Pro 6 2018</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All repairs require first removing the display assembly—which is stubbornly glued in place, expensive, and prone to shattering.</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The battery is firmly glued in place, with its connector pinned under the motherboard—requiring near-total disassembly for service.</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Once upon a time, Surface Pro storage was removable—but not in this version.</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912240">
                <a:tc>
                  <a:txBody>
                    <a:bodyPr lIns="90000" rIns="90000">
                      <a:noAutofit/>
                    </a:bodyPr>
                    <a:p>
                      <a:pPr algn="ctr">
                        <a:lnSpc>
                          <a:spcPct val="100000"/>
                        </a:lnSpc>
                      </a:pPr>
                      <a:r>
                        <a:rPr b="1" lang="en-US" sz="1300" spc="-1" strike="noStrike">
                          <a:solidFill>
                            <a:srgbClr val="000000"/>
                          </a:solidFill>
                          <a:latin typeface="DejaVu Sans"/>
                        </a:rPr>
                        <a:t>Apple iPad Air 3 2019</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Battery replacement is possible, but still unnecessarily difficult.</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Gobs of adhesive hold many parts and cables in place, complicating all repairs.</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Many components are modular and can be replaced independently, but the Lightning port is soldered to the logic board.</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912240">
                <a:tc>
                  <a:txBody>
                    <a:bodyPr lIns="90000" rIns="90000">
                      <a:noAutofit/>
                    </a:bodyPr>
                    <a:p>
                      <a:pPr algn="ctr">
                        <a:lnSpc>
                          <a:spcPct val="100000"/>
                        </a:lnSpc>
                      </a:pPr>
                      <a:r>
                        <a:rPr b="1" lang="en-US" sz="1300" spc="-1" strike="noStrike">
                          <a:solidFill>
                            <a:srgbClr val="000000"/>
                          </a:solidFill>
                          <a:latin typeface="DejaVu Sans"/>
                        </a:rPr>
                        <a:t>Apple iPad 7 2019</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As with all iPads, a solid barrier of very strong adhesive hinders all repairs.</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The Lightning port, a common point of failure, is soldered to the logic board.</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More adhesive holds nearly everything else in place. Battery and logic board replacements are particularly obnoxious.</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912600">
                <a:tc>
                  <a:txBody>
                    <a:bodyPr lIns="90000" rIns="90000">
                      <a:noAutofit/>
                    </a:bodyPr>
                    <a:p>
                      <a:pPr algn="ctr">
                        <a:lnSpc>
                          <a:spcPct val="100000"/>
                        </a:lnSpc>
                      </a:pPr>
                      <a:r>
                        <a:rPr b="1" lang="en-US" sz="1300" spc="-1" strike="noStrike">
                          <a:solidFill>
                            <a:srgbClr val="000000"/>
                          </a:solidFill>
                          <a:latin typeface="DejaVu Sans"/>
                        </a:rPr>
                        <a:t>Apple iPad Mini 5 2019</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Battery replacement is possible, but still unnecessarily difficult.</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Gobs of adhesive hold many parts and cables in place, complicating all repairs.</a:t>
                      </a:r>
                      <a:endParaRPr b="0" lang="en-US" sz="1300" spc="-1" strike="noStrike">
                        <a:latin typeface="Times New Roman"/>
                      </a:endParaRPr>
                    </a:p>
                    <a:p>
                      <a:pPr marL="216000" indent="-210600">
                        <a:lnSpc>
                          <a:spcPct val="100000"/>
                        </a:lnSpc>
                        <a:buClr>
                          <a:srgbClr val="000000"/>
                        </a:buClr>
                        <a:buSzPct val="45000"/>
                        <a:buFont typeface="Wingdings" charset="2"/>
                        <a:buChar char=""/>
                      </a:pPr>
                      <a:r>
                        <a:rPr b="0" lang="en-US" sz="1300" spc="-1" strike="noStrike">
                          <a:solidFill>
                            <a:srgbClr val="000000"/>
                          </a:solidFill>
                          <a:latin typeface="DejaVu Sans"/>
                        </a:rPr>
                        <a:t>Removing the home button is tough, and will be required for display replacement if you want to keep Touch ID functionality.</a:t>
                      </a:r>
                      <a:endParaRPr b="0" lang="en-US" sz="1300" spc="-1" strike="noStrike">
                        <a:latin typeface="Times New Roman"/>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146"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Greenwashing?</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Sustainability</a:t>
            </a:r>
            <a:endParaRPr b="0" lang="en-US" sz="3000" spc="-1" strike="noStrike">
              <a:latin typeface="Arial"/>
            </a:endParaRPr>
          </a:p>
        </p:txBody>
      </p:sp>
      <p:sp>
        <p:nvSpPr>
          <p:cNvPr id="148"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Ecological Footprint</a:t>
            </a:r>
            <a:endParaRPr b="0" lang="en-US" sz="2400" spc="-1" strike="noStrike">
              <a:latin typeface="Arial"/>
            </a:endParaRPr>
          </a:p>
        </p:txBody>
      </p:sp>
      <p:sp>
        <p:nvSpPr>
          <p:cNvPr id="150"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ecological footprint for a particular population is defined as the total area of</a:t>
            </a: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productive land and water ecosystems required to produce sufficient resources and </a:t>
            </a:r>
            <a:r>
              <a:rPr b="0" i="1" lang="en-US" sz="1800" spc="-1" strike="noStrike">
                <a:solidFill>
                  <a:srgbClr val="000000"/>
                </a:solidFill>
                <a:latin typeface="DejaVu Sans"/>
                <a:ea typeface="DejaVu Sans"/>
              </a:rPr>
              <a:t>assimilate wastes”</a:t>
            </a:r>
            <a:endParaRPr b="0" lang="en-US" sz="1800" spc="-1" strike="noStrike">
              <a:latin typeface="Arial"/>
            </a:endParaRPr>
          </a:p>
        </p:txBody>
      </p:sp>
      <p:sp>
        <p:nvSpPr>
          <p:cNvPr id="151"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52" name="CustomShape 4"/>
          <p:cNvSpPr/>
          <p:nvPr/>
        </p:nvSpPr>
        <p:spPr>
          <a:xfrm>
            <a:off x="361080" y="3292200"/>
            <a:ext cx="10789560" cy="13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3" name="CustomShape 5"/>
          <p:cNvSpPr/>
          <p:nvPr/>
        </p:nvSpPr>
        <p:spPr>
          <a:xfrm>
            <a:off x="268920" y="6173280"/>
            <a:ext cx="10795320" cy="5018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1.) W.E. Rees (1992) – Ecological footprint and appropriated carrying capacity: what urban economics leaves out. Environmental Urbanization.</a:t>
            </a:r>
            <a:endParaRPr b="0" lang="en-US" sz="900" spc="-1" strike="noStrike">
              <a:latin typeface="Arial"/>
            </a:endParaRPr>
          </a:p>
          <a:p>
            <a:pPr>
              <a:lnSpc>
                <a:spcPct val="100000"/>
              </a:lnSpc>
            </a:pPr>
            <a:r>
              <a:rPr b="0" lang="en-US" sz="900" spc="-1" strike="noStrike">
                <a:solidFill>
                  <a:srgbClr val="a6a6a6"/>
                </a:solidFill>
                <a:latin typeface="DejaVu Sans"/>
                <a:ea typeface="Roboto"/>
              </a:rPr>
              <a:t>2.) W.E. Rees, M. Wackernagel (1994) – Ecological footprints and appropriated carrying capacity: measuring the natural capital requirements of the human economy.</a:t>
            </a:r>
            <a:endParaRPr b="0" lang="en-US" sz="900" spc="-1" strike="noStrike">
              <a:latin typeface="Arial"/>
            </a:endParaRPr>
          </a:p>
          <a:p>
            <a:pPr>
              <a:lnSpc>
                <a:spcPct val="100000"/>
              </a:lnSpc>
            </a:pPr>
            <a:r>
              <a:rPr b="0" lang="en-US" sz="900" spc="-1" strike="noStrike">
                <a:solidFill>
                  <a:srgbClr val="a6a6a6"/>
                </a:solidFill>
                <a:latin typeface="DejaVu Sans"/>
                <a:ea typeface="Roboto"/>
              </a:rPr>
              <a:t>3.) D. Yue, J. Guo, C. Hui (2013)  – Scale dependency of biocapacity and the fallacy of unsustainable development – https://doi.org/10.1016/j.jenvman.2013.04.022</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Biocapacity</a:t>
            </a:r>
            <a:endParaRPr b="0" lang="en-US" sz="2400" spc="-1" strike="noStrike">
              <a:latin typeface="Arial"/>
            </a:endParaRPr>
          </a:p>
        </p:txBody>
      </p:sp>
      <p:sp>
        <p:nvSpPr>
          <p:cNvPr id="155"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Is „the locally available carrying capacity of the ecosystem for generating resources and absorbing wastes”</a:t>
            </a:r>
            <a:endParaRPr b="0" lang="en-US" sz="1800" spc="-1" strike="noStrike">
              <a:latin typeface="Arial"/>
            </a:endParaRPr>
          </a:p>
        </p:txBody>
      </p:sp>
      <p:sp>
        <p:nvSpPr>
          <p:cNvPr id="156"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57" name="CustomShape 4"/>
          <p:cNvSpPr/>
          <p:nvPr/>
        </p:nvSpPr>
        <p:spPr>
          <a:xfrm>
            <a:off x="361080" y="3292200"/>
            <a:ext cx="10789560" cy="13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8" name="CustomShape 5"/>
          <p:cNvSpPr/>
          <p:nvPr/>
        </p:nvSpPr>
        <p:spPr>
          <a:xfrm>
            <a:off x="263520" y="6492240"/>
            <a:ext cx="1079532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D. Yue, J. Guo, C. Hui (2013)  – Scale dependency of biocapacity and the fallacy of unsustainable development</a:t>
            </a:r>
            <a:r>
              <a:rPr b="0" lang="de-DE" sz="900" spc="-1" strike="noStrike">
                <a:solidFill>
                  <a:srgbClr val="a6a6a6"/>
                </a:solidFill>
                <a:latin typeface="DejaVu Sans"/>
                <a:ea typeface="Roboto"/>
              </a:rPr>
              <a:t> – https://doi.org/10.1016/j.jenvman.2013.04.022</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95"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160"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p:txBody>
      </p:sp>
      <p:sp>
        <p:nvSpPr>
          <p:cNvPr id="161"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62" name="CustomShape 4"/>
          <p:cNvSpPr/>
          <p:nvPr/>
        </p:nvSpPr>
        <p:spPr>
          <a:xfrm>
            <a:off x="361080" y="3292200"/>
            <a:ext cx="10789560" cy="13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164"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Development that meets the needs of the present without compromising the ability of </a:t>
            </a:r>
            <a:r>
              <a:rPr b="0" i="1" lang="en-US" sz="1800" spc="-1" strike="noStrike">
                <a:solidFill>
                  <a:srgbClr val="000000"/>
                </a:solidFill>
                <a:latin typeface="DejaVu Sans"/>
                <a:ea typeface="DejaVu Sans"/>
              </a:rPr>
              <a:t>future generations to meet their own needs.”</a:t>
            </a:r>
            <a:endParaRPr b="0" lang="en-US" sz="1800" spc="-1" strike="noStrike">
              <a:latin typeface="Arial"/>
            </a:endParaRPr>
          </a:p>
        </p:txBody>
      </p:sp>
      <p:sp>
        <p:nvSpPr>
          <p:cNvPr id="165"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66" name="CustomShape 4"/>
          <p:cNvSpPr/>
          <p:nvPr/>
        </p:nvSpPr>
        <p:spPr>
          <a:xfrm>
            <a:off x="361080" y="3292200"/>
            <a:ext cx="10789560" cy="13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67" name="CustomShape 5"/>
          <p:cNvSpPr/>
          <p:nvPr/>
        </p:nvSpPr>
        <p:spPr>
          <a:xfrm>
            <a:off x="263520" y="649224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a:t>
            </a:r>
            <a:r>
              <a:rPr b="0" lang="en-US" sz="900" spc="-1" strike="noStrike">
                <a:solidFill>
                  <a:srgbClr val="a6a6a6"/>
                </a:solidFill>
                <a:latin typeface="DejaVu Sans"/>
                <a:ea typeface="Roboto"/>
              </a:rPr>
              <a:t>Environment and Development: Our </a:t>
            </a:r>
            <a:r>
              <a:rPr b="0" lang="en-US" sz="900" spc="-1" strike="noStrike">
                <a:solidFill>
                  <a:srgbClr val="a6a6a6"/>
                </a:solidFill>
                <a:latin typeface="DejaVu Sans"/>
                <a:ea typeface="Roboto"/>
              </a:rPr>
              <a:t>Common Future </a:t>
            </a:r>
            <a:r>
              <a:rPr b="0" lang="de-DE" sz="900" spc="-1" strike="noStrike">
                <a:solidFill>
                  <a:srgbClr val="a6a6a6"/>
                </a:solidFill>
                <a:latin typeface="DejaVu Sans"/>
                <a:ea typeface="Roboto"/>
              </a:rPr>
              <a:t>(1987) – http://www.un-</a:t>
            </a:r>
            <a:r>
              <a:rPr b="0" lang="de-DE" sz="900" spc="-1" strike="noStrike">
                <a:solidFill>
                  <a:srgbClr val="a6a6a6"/>
                </a:solidFill>
                <a:latin typeface="DejaVu Sans"/>
                <a:ea typeface="Roboto"/>
              </a:rPr>
              <a:t>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169"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70" name="CustomShape 3"/>
          <p:cNvSpPr/>
          <p:nvPr/>
        </p:nvSpPr>
        <p:spPr>
          <a:xfrm>
            <a:off x="270720" y="6322680"/>
            <a:ext cx="10795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171" name="CustomShape 4"/>
          <p:cNvSpPr/>
          <p:nvPr/>
        </p:nvSpPr>
        <p:spPr>
          <a:xfrm>
            <a:off x="2011680" y="3017520"/>
            <a:ext cx="4292280" cy="2920680"/>
          </a:xfrm>
          <a:prstGeom prst="ellipse">
            <a:avLst/>
          </a:prstGeom>
          <a:solidFill>
            <a:srgbClr val="bbe33d">
              <a:alpha val="50000"/>
            </a:srgbClr>
          </a:solidFill>
          <a:ln>
            <a:solidFill>
              <a:srgbClr val="3465a4"/>
            </a:solidFill>
          </a:ln>
        </p:spPr>
        <p:style>
          <a:lnRef idx="0"/>
          <a:fillRef idx="0"/>
          <a:effectRef idx="0"/>
          <a:fontRef idx="minor"/>
        </p:style>
      </p:sp>
      <p:sp>
        <p:nvSpPr>
          <p:cNvPr id="172" name="CustomShape 5"/>
          <p:cNvSpPr/>
          <p:nvPr/>
        </p:nvSpPr>
        <p:spPr>
          <a:xfrm>
            <a:off x="3566160" y="1188720"/>
            <a:ext cx="4292280" cy="2920680"/>
          </a:xfrm>
          <a:prstGeom prst="ellipse">
            <a:avLst/>
          </a:prstGeom>
          <a:solidFill>
            <a:srgbClr val="729fcf">
              <a:alpha val="50000"/>
            </a:srgbClr>
          </a:solidFill>
          <a:ln>
            <a:solidFill>
              <a:srgbClr val="3465a4"/>
            </a:solidFill>
          </a:ln>
        </p:spPr>
        <p:style>
          <a:lnRef idx="0"/>
          <a:fillRef idx="0"/>
          <a:effectRef idx="0"/>
          <a:fontRef idx="minor"/>
        </p:style>
      </p:sp>
      <p:sp>
        <p:nvSpPr>
          <p:cNvPr id="173" name="CustomShape 6"/>
          <p:cNvSpPr/>
          <p:nvPr/>
        </p:nvSpPr>
        <p:spPr>
          <a:xfrm>
            <a:off x="5212080" y="3017520"/>
            <a:ext cx="4292280" cy="2920680"/>
          </a:xfrm>
          <a:prstGeom prst="ellipse">
            <a:avLst/>
          </a:prstGeom>
          <a:solidFill>
            <a:srgbClr val="f10d0c">
              <a:alpha val="50000"/>
            </a:srgbClr>
          </a:solidFill>
          <a:ln>
            <a:solidFill>
              <a:srgbClr val="3465a4"/>
            </a:solidFill>
          </a:ln>
        </p:spPr>
        <p:style>
          <a:lnRef idx="0"/>
          <a:fillRef idx="0"/>
          <a:effectRef idx="0"/>
          <a:fontRef idx="minor"/>
        </p:style>
      </p:sp>
      <p:sp>
        <p:nvSpPr>
          <p:cNvPr id="174" name="CustomShape 7"/>
          <p:cNvSpPr/>
          <p:nvPr/>
        </p:nvSpPr>
        <p:spPr>
          <a:xfrm>
            <a:off x="4023360" y="1729080"/>
            <a:ext cx="118332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175" name="CustomShape 8"/>
          <p:cNvSpPr/>
          <p:nvPr/>
        </p:nvSpPr>
        <p:spPr>
          <a:xfrm>
            <a:off x="7680960" y="428940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176" name="CustomShape 9"/>
          <p:cNvSpPr/>
          <p:nvPr/>
        </p:nvSpPr>
        <p:spPr>
          <a:xfrm>
            <a:off x="2834640" y="512064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178"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79" name="CustomShape 3"/>
          <p:cNvSpPr/>
          <p:nvPr/>
        </p:nvSpPr>
        <p:spPr>
          <a:xfrm>
            <a:off x="270720" y="6322680"/>
            <a:ext cx="10795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180" name="CustomShape 4"/>
          <p:cNvSpPr/>
          <p:nvPr/>
        </p:nvSpPr>
        <p:spPr>
          <a:xfrm>
            <a:off x="2011680" y="3017520"/>
            <a:ext cx="4292280" cy="2920680"/>
          </a:xfrm>
          <a:prstGeom prst="ellipse">
            <a:avLst/>
          </a:prstGeom>
          <a:solidFill>
            <a:srgbClr val="bbe33d">
              <a:alpha val="50000"/>
            </a:srgbClr>
          </a:solidFill>
          <a:ln>
            <a:solidFill>
              <a:srgbClr val="3465a4"/>
            </a:solidFill>
          </a:ln>
        </p:spPr>
        <p:style>
          <a:lnRef idx="0"/>
          <a:fillRef idx="0"/>
          <a:effectRef idx="0"/>
          <a:fontRef idx="minor"/>
        </p:style>
      </p:sp>
      <p:sp>
        <p:nvSpPr>
          <p:cNvPr id="181" name="CustomShape 5"/>
          <p:cNvSpPr/>
          <p:nvPr/>
        </p:nvSpPr>
        <p:spPr>
          <a:xfrm>
            <a:off x="3566160" y="1188720"/>
            <a:ext cx="4292280" cy="2920680"/>
          </a:xfrm>
          <a:prstGeom prst="ellipse">
            <a:avLst/>
          </a:prstGeom>
          <a:solidFill>
            <a:srgbClr val="729fcf">
              <a:alpha val="50000"/>
            </a:srgbClr>
          </a:solidFill>
          <a:ln>
            <a:solidFill>
              <a:srgbClr val="3465a4"/>
            </a:solidFill>
          </a:ln>
        </p:spPr>
        <p:style>
          <a:lnRef idx="0"/>
          <a:fillRef idx="0"/>
          <a:effectRef idx="0"/>
          <a:fontRef idx="minor"/>
        </p:style>
      </p:sp>
      <p:sp>
        <p:nvSpPr>
          <p:cNvPr id="182" name="CustomShape 6"/>
          <p:cNvSpPr/>
          <p:nvPr/>
        </p:nvSpPr>
        <p:spPr>
          <a:xfrm>
            <a:off x="5212080" y="3017520"/>
            <a:ext cx="4292280" cy="2920680"/>
          </a:xfrm>
          <a:prstGeom prst="ellipse">
            <a:avLst/>
          </a:prstGeom>
          <a:solidFill>
            <a:srgbClr val="f10d0c">
              <a:alpha val="50000"/>
            </a:srgbClr>
          </a:solidFill>
          <a:ln>
            <a:solidFill>
              <a:srgbClr val="3465a4"/>
            </a:solidFill>
          </a:ln>
        </p:spPr>
        <p:style>
          <a:lnRef idx="0"/>
          <a:fillRef idx="0"/>
          <a:effectRef idx="0"/>
          <a:fontRef idx="minor"/>
        </p:style>
      </p:sp>
      <p:sp>
        <p:nvSpPr>
          <p:cNvPr id="183" name="CustomShape 7"/>
          <p:cNvSpPr/>
          <p:nvPr/>
        </p:nvSpPr>
        <p:spPr>
          <a:xfrm>
            <a:off x="4023360" y="1729080"/>
            <a:ext cx="118332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184" name="CustomShape 8"/>
          <p:cNvSpPr/>
          <p:nvPr/>
        </p:nvSpPr>
        <p:spPr>
          <a:xfrm>
            <a:off x="7680960" y="428940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185" name="CustomShape 9"/>
          <p:cNvSpPr/>
          <p:nvPr/>
        </p:nvSpPr>
        <p:spPr>
          <a:xfrm>
            <a:off x="2834640" y="512064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186" name="CustomShape 10"/>
          <p:cNvSpPr/>
          <p:nvPr/>
        </p:nvSpPr>
        <p:spPr>
          <a:xfrm>
            <a:off x="5212080" y="429768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187" name="CustomShape 11"/>
          <p:cNvSpPr/>
          <p:nvPr/>
        </p:nvSpPr>
        <p:spPr>
          <a:xfrm>
            <a:off x="3931920" y="320040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188" name="CustomShape 12"/>
          <p:cNvSpPr/>
          <p:nvPr/>
        </p:nvSpPr>
        <p:spPr>
          <a:xfrm>
            <a:off x="5852160" y="328356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190"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191" name="CustomShape 3"/>
          <p:cNvSpPr/>
          <p:nvPr/>
        </p:nvSpPr>
        <p:spPr>
          <a:xfrm>
            <a:off x="270720" y="6322680"/>
            <a:ext cx="1079532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192" name="CustomShape 4"/>
          <p:cNvSpPr/>
          <p:nvPr/>
        </p:nvSpPr>
        <p:spPr>
          <a:xfrm>
            <a:off x="2011680" y="3017520"/>
            <a:ext cx="4292280" cy="2920680"/>
          </a:xfrm>
          <a:prstGeom prst="ellipse">
            <a:avLst/>
          </a:prstGeom>
          <a:solidFill>
            <a:srgbClr val="bbe33d">
              <a:alpha val="50000"/>
            </a:srgbClr>
          </a:solidFill>
          <a:ln>
            <a:solidFill>
              <a:srgbClr val="3465a4"/>
            </a:solidFill>
          </a:ln>
        </p:spPr>
        <p:style>
          <a:lnRef idx="0"/>
          <a:fillRef idx="0"/>
          <a:effectRef idx="0"/>
          <a:fontRef idx="minor"/>
        </p:style>
      </p:sp>
      <p:sp>
        <p:nvSpPr>
          <p:cNvPr id="193" name="CustomShape 5"/>
          <p:cNvSpPr/>
          <p:nvPr/>
        </p:nvSpPr>
        <p:spPr>
          <a:xfrm>
            <a:off x="3566160" y="1188720"/>
            <a:ext cx="4292280" cy="2920680"/>
          </a:xfrm>
          <a:prstGeom prst="ellipse">
            <a:avLst/>
          </a:prstGeom>
          <a:solidFill>
            <a:srgbClr val="729fcf">
              <a:alpha val="50000"/>
            </a:srgbClr>
          </a:solidFill>
          <a:ln>
            <a:solidFill>
              <a:srgbClr val="3465a4"/>
            </a:solidFill>
          </a:ln>
        </p:spPr>
        <p:style>
          <a:lnRef idx="0"/>
          <a:fillRef idx="0"/>
          <a:effectRef idx="0"/>
          <a:fontRef idx="minor"/>
        </p:style>
      </p:sp>
      <p:sp>
        <p:nvSpPr>
          <p:cNvPr id="194" name="CustomShape 6"/>
          <p:cNvSpPr/>
          <p:nvPr/>
        </p:nvSpPr>
        <p:spPr>
          <a:xfrm>
            <a:off x="5212080" y="3017520"/>
            <a:ext cx="4292280" cy="2920680"/>
          </a:xfrm>
          <a:prstGeom prst="ellipse">
            <a:avLst/>
          </a:prstGeom>
          <a:solidFill>
            <a:srgbClr val="f10d0c">
              <a:alpha val="50000"/>
            </a:srgbClr>
          </a:solidFill>
          <a:ln>
            <a:solidFill>
              <a:srgbClr val="3465a4"/>
            </a:solidFill>
          </a:ln>
        </p:spPr>
        <p:style>
          <a:lnRef idx="0"/>
          <a:fillRef idx="0"/>
          <a:effectRef idx="0"/>
          <a:fontRef idx="minor"/>
        </p:style>
      </p:sp>
      <p:sp>
        <p:nvSpPr>
          <p:cNvPr id="195" name="CustomShape 7"/>
          <p:cNvSpPr/>
          <p:nvPr/>
        </p:nvSpPr>
        <p:spPr>
          <a:xfrm>
            <a:off x="4023360" y="1729080"/>
            <a:ext cx="118332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196" name="CustomShape 8"/>
          <p:cNvSpPr/>
          <p:nvPr/>
        </p:nvSpPr>
        <p:spPr>
          <a:xfrm>
            <a:off x="4775040" y="640080"/>
            <a:ext cx="21690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u="sng">
                <a:solidFill>
                  <a:srgbClr val="c9211e"/>
                </a:solidFill>
                <a:uFillTx/>
                <a:latin typeface="DejaVu Sans"/>
                <a:ea typeface="DejaVu Sans"/>
              </a:rPr>
              <a:t>Sustainable</a:t>
            </a:r>
            <a:endParaRPr b="0" lang="en-US" sz="2200" spc="-1" strike="noStrike">
              <a:latin typeface="Arial"/>
            </a:endParaRPr>
          </a:p>
        </p:txBody>
      </p:sp>
      <p:sp>
        <p:nvSpPr>
          <p:cNvPr id="197" name="CustomShape 9"/>
          <p:cNvSpPr/>
          <p:nvPr/>
        </p:nvSpPr>
        <p:spPr>
          <a:xfrm>
            <a:off x="7680960" y="428940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198" name="CustomShape 10"/>
          <p:cNvSpPr/>
          <p:nvPr/>
        </p:nvSpPr>
        <p:spPr>
          <a:xfrm>
            <a:off x="2834640" y="512064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199" name="CustomShape 11"/>
          <p:cNvSpPr/>
          <p:nvPr/>
        </p:nvSpPr>
        <p:spPr>
          <a:xfrm>
            <a:off x="5212080" y="429768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00" name="CustomShape 12"/>
          <p:cNvSpPr/>
          <p:nvPr/>
        </p:nvSpPr>
        <p:spPr>
          <a:xfrm>
            <a:off x="3931920" y="320040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01" name="CustomShape 13"/>
          <p:cNvSpPr/>
          <p:nvPr/>
        </p:nvSpPr>
        <p:spPr>
          <a:xfrm>
            <a:off x="5852160" y="3283560"/>
            <a:ext cx="2280600" cy="734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
        <p:nvSpPr>
          <p:cNvPr id="202" name="Line 14"/>
          <p:cNvSpPr/>
          <p:nvPr/>
        </p:nvSpPr>
        <p:spPr>
          <a:xfrm>
            <a:off x="5760720" y="1097280"/>
            <a:ext cx="0" cy="2743200"/>
          </a:xfrm>
          <a:prstGeom prst="line">
            <a:avLst/>
          </a:prstGeom>
          <a:ln w="109800">
            <a:solidFill>
              <a:srgbClr val="3465a4"/>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204"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Arial"/>
            </a:endParaRPr>
          </a:p>
        </p:txBody>
      </p:sp>
      <p:sp>
        <p:nvSpPr>
          <p:cNvPr id="205"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Implications</a:t>
            </a:r>
            <a:endParaRPr b="0" lang="en-US" sz="2200" spc="-1" strike="noStrike">
              <a:latin typeface="Arial"/>
            </a:endParaRPr>
          </a:p>
        </p:txBody>
      </p:sp>
      <p:sp>
        <p:nvSpPr>
          <p:cNvPr id="206" name="CustomShape 4"/>
          <p:cNvSpPr/>
          <p:nvPr/>
        </p:nvSpPr>
        <p:spPr>
          <a:xfrm>
            <a:off x="335520" y="3108960"/>
            <a:ext cx="10789560" cy="1366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Sustainability</a:t>
            </a:r>
            <a:endParaRPr b="0" lang="en-US" sz="2400" spc="-1" strike="noStrike">
              <a:latin typeface="Arial"/>
            </a:endParaRPr>
          </a:p>
        </p:txBody>
      </p:sp>
      <p:sp>
        <p:nvSpPr>
          <p:cNvPr id="208" name="CustomShape 2"/>
          <p:cNvSpPr/>
          <p:nvPr/>
        </p:nvSpPr>
        <p:spPr>
          <a:xfrm>
            <a:off x="263520" y="6411600"/>
            <a:ext cx="64713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209" name="CustomShape 3"/>
          <p:cNvSpPr/>
          <p:nvPr/>
        </p:nvSpPr>
        <p:spPr>
          <a:xfrm>
            <a:off x="7866360" y="1459440"/>
            <a:ext cx="3213000" cy="467172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sp>
      <p:pic>
        <p:nvPicPr>
          <p:cNvPr id="210" name="" descr=""/>
          <p:cNvPicPr/>
          <p:nvPr/>
        </p:nvPicPr>
        <p:blipFill>
          <a:blip r:embed="rId1"/>
          <a:stretch/>
        </p:blipFill>
        <p:spPr>
          <a:xfrm>
            <a:off x="290880" y="2299320"/>
            <a:ext cx="11338560" cy="2723400"/>
          </a:xfrm>
          <a:prstGeom prst="rect">
            <a:avLst/>
          </a:prstGeom>
          <a:ln>
            <a:noFill/>
          </a:ln>
        </p:spPr>
      </p:pic>
      <p:sp>
        <p:nvSpPr>
          <p:cNvPr id="211"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Linear (Industrial) Economy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A Lack of </a:t>
            </a:r>
            <a:r>
              <a:rPr b="1" lang="en-US" sz="3000" spc="-1" strike="noStrike" cap="all">
                <a:solidFill>
                  <a:srgbClr val="008c4f"/>
                </a:solidFill>
                <a:latin typeface="Arial Unicode MS"/>
                <a:ea typeface="DejaVu Sans"/>
              </a:rPr>
              <a:t>Resource</a:t>
            </a:r>
            <a:r>
              <a:rPr b="1" lang="en-US" sz="3000" spc="-1" strike="noStrike" cap="all">
                <a:solidFill>
                  <a:srgbClr val="008c4f"/>
                </a:solidFill>
                <a:latin typeface="Arial Unicode MS"/>
                <a:ea typeface="DejaVu Sans"/>
              </a:rPr>
              <a:t>s </a:t>
            </a:r>
            <a:endParaRPr b="0" lang="en-US" sz="3000" spc="-1" strike="noStrike">
              <a:latin typeface="Arial"/>
            </a:endParaRPr>
          </a:p>
        </p:txBody>
      </p:sp>
      <p:sp>
        <p:nvSpPr>
          <p:cNvPr id="213"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35520" y="764640"/>
            <a:ext cx="10740600" cy="491400"/>
          </a:xfrm>
          <a:prstGeom prst="rect">
            <a:avLst/>
          </a:prstGeom>
          <a:noFill/>
          <a:ln>
            <a:noFill/>
          </a:ln>
        </p:spPr>
        <p:style>
          <a:lnRef idx="0"/>
          <a:fillRef idx="0"/>
          <a:effectRef idx="0"/>
          <a:fontRef idx="minor"/>
        </p:style>
      </p:sp>
      <p:pic>
        <p:nvPicPr>
          <p:cNvPr id="215" name="" descr=""/>
          <p:cNvPicPr/>
          <p:nvPr/>
        </p:nvPicPr>
        <p:blipFill>
          <a:blip r:embed="rId1"/>
          <a:stretch/>
        </p:blipFill>
        <p:spPr>
          <a:xfrm>
            <a:off x="2194920" y="1371600"/>
            <a:ext cx="4564080" cy="4955760"/>
          </a:xfrm>
          <a:prstGeom prst="rect">
            <a:avLst/>
          </a:prstGeom>
          <a:ln>
            <a:noFill/>
          </a:ln>
        </p:spPr>
      </p:pic>
      <p:sp>
        <p:nvSpPr>
          <p:cNvPr id="216" name="CustomShape 2"/>
          <p:cNvSpPr/>
          <p:nvPr/>
        </p:nvSpPr>
        <p:spPr>
          <a:xfrm>
            <a:off x="263520" y="6411600"/>
            <a:ext cx="7775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US" sz="900" spc="-1" strike="noStrike">
              <a:latin typeface="Arial"/>
            </a:endParaRPr>
          </a:p>
        </p:txBody>
      </p:sp>
      <p:sp>
        <p:nvSpPr>
          <p:cNvPr id="217" name="CustomShape 3"/>
          <p:cNvSpPr/>
          <p:nvPr/>
        </p:nvSpPr>
        <p:spPr>
          <a:xfrm>
            <a:off x="6858000" y="1554480"/>
            <a:ext cx="3741480" cy="29185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US" sz="1800" spc="-1" strike="noStrike">
              <a:latin typeface="Arial"/>
            </a:endParaRPr>
          </a:p>
        </p:txBody>
      </p:sp>
      <p:sp>
        <p:nvSpPr>
          <p:cNvPr id="218" name="CustomShape 4"/>
          <p:cNvSpPr/>
          <p:nvPr/>
        </p:nvSpPr>
        <p:spPr>
          <a:xfrm>
            <a:off x="7498080" y="4023360"/>
            <a:ext cx="3741480" cy="29185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Our </a:t>
            </a:r>
            <a:r>
              <a:rPr b="0" i="1" lang="en-US" sz="1800" spc="-1" strike="noStrike" u="sng">
                <a:solidFill>
                  <a:srgbClr val="000000"/>
                </a:solidFill>
                <a:uFillTx/>
                <a:latin typeface="DejaVu Sans"/>
                <a:ea typeface="DejaVu Sans"/>
              </a:rPr>
              <a:t>parents</a:t>
            </a:r>
            <a:r>
              <a:rPr b="0" i="1" lang="en-US" sz="1800" spc="-1" strike="noStrike">
                <a:solidFill>
                  <a:srgbClr val="000000"/>
                </a:solidFill>
                <a:latin typeface="DejaVu Sans"/>
                <a:ea typeface="DejaVu Sans"/>
              </a:rPr>
              <a:t> will die of old age, our </a:t>
            </a:r>
            <a:r>
              <a:rPr b="0" i="1" lang="en-US" sz="1800" spc="-1" strike="noStrike" u="sng">
                <a:solidFill>
                  <a:srgbClr val="000000"/>
                </a:solidFill>
                <a:uFillTx/>
                <a:latin typeface="DejaVu Sans"/>
                <a:ea typeface="DejaVu Sans"/>
              </a:rPr>
              <a:t>children</a:t>
            </a:r>
            <a:r>
              <a:rPr b="0" i="1" lang="en-US" sz="1800" spc="-1" strike="noStrike">
                <a:solidFill>
                  <a:srgbClr val="000000"/>
                </a:solidFill>
                <a:latin typeface="DejaVu Sans"/>
                <a:ea typeface="DejaVu Sans"/>
              </a:rPr>
              <a:t> will die of climate change”</a:t>
            </a:r>
            <a:endParaRPr b="0" lang="en-US" sz="1800" spc="-1" strike="noStrike">
              <a:latin typeface="Arial"/>
            </a:endParaRPr>
          </a:p>
        </p:txBody>
      </p:sp>
      <p:sp>
        <p:nvSpPr>
          <p:cNvPr id="219" name="CustomShape 5"/>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  </a:t>
            </a:r>
            <a:endParaRPr b="0" lang="en-US" sz="2400" spc="-1" strike="noStrike">
              <a:latin typeface="Arial"/>
            </a:endParaRPr>
          </a:p>
        </p:txBody>
      </p:sp>
      <p:sp>
        <p:nvSpPr>
          <p:cNvPr id="220" name="CustomShape 6"/>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a:t>
            </a:r>
            <a:endParaRPr b="0" lang="en-US" sz="2400" spc="-1" strike="noStrike">
              <a:latin typeface="Arial"/>
            </a:endParaRPr>
          </a:p>
        </p:txBody>
      </p:sp>
      <p:sp>
        <p:nvSpPr>
          <p:cNvPr id="222"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Resource wars are violent conflicts that are largely driven by competition for control over vital or valuable natural materials, such as oil, water, land, timber, animals (or animal products), gold, silver, gems, and other key minerals.”</a:t>
            </a:r>
            <a:endParaRPr b="0" lang="en-US" sz="1800" spc="-1" strike="noStrike">
              <a:latin typeface="Arial"/>
            </a:endParaRPr>
          </a:p>
        </p:txBody>
      </p:sp>
      <p:sp>
        <p:nvSpPr>
          <p:cNvPr id="223" name="CustomShape 3"/>
          <p:cNvSpPr/>
          <p:nvPr/>
        </p:nvSpPr>
        <p:spPr>
          <a:xfrm>
            <a:off x="335520" y="2859480"/>
            <a:ext cx="10576080" cy="1875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24" name="CustomShape 4"/>
          <p:cNvSpPr/>
          <p:nvPr/>
        </p:nvSpPr>
        <p:spPr>
          <a:xfrm>
            <a:off x="263520" y="6411600"/>
            <a:ext cx="647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Michael T. Klare, Barry S. Levy, Victor W. Sidel (2011) – The Public Health Implications of Resource Wars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225" name="CustomShape 5"/>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 Wars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Updated BBB Links</a:t>
            </a:r>
            <a:endParaRPr b="0" lang="en-US" sz="2400" spc="-1" strike="noStrike">
              <a:latin typeface="Arial"/>
            </a:endParaRPr>
          </a:p>
        </p:txBody>
      </p:sp>
      <p:sp>
        <p:nvSpPr>
          <p:cNvPr id="97" name="CustomShape 2"/>
          <p:cNvSpPr/>
          <p:nvPr/>
        </p:nvSpPr>
        <p:spPr>
          <a:xfrm>
            <a:off x="335520" y="1268280"/>
            <a:ext cx="10746000" cy="5033520"/>
          </a:xfrm>
          <a:prstGeom prst="rect">
            <a:avLst/>
          </a:prstGeom>
          <a:noFill/>
          <a:ln>
            <a:noFill/>
          </a:ln>
        </p:spPr>
        <p:style>
          <a:lnRef idx="0"/>
          <a:fillRef idx="0"/>
          <a:effectRef idx="0"/>
          <a:fontRef idx="minor"/>
        </p:style>
        <p:txBody>
          <a:bodyPr lIns="90000" rIns="90000" tIns="45000" bIns="45000" anchor="ctr">
            <a:noAutofit/>
          </a:bodyPr>
          <a:p>
            <a:pPr marL="195120" indent="-188640">
              <a:lnSpc>
                <a:spcPct val="100000"/>
              </a:lnSpc>
              <a:spcBef>
                <a:spcPts val="360"/>
              </a:spcBef>
              <a:buClr>
                <a:srgbClr val="008c4f"/>
              </a:buClr>
              <a:buSzPct val="80000"/>
              <a:buFont typeface="Wingdings" charset="2"/>
              <a:buChar char=""/>
            </a:pPr>
            <a:r>
              <a:rPr b="0" lang="en-US" sz="1800" spc="-1" strike="noStrike">
                <a:solidFill>
                  <a:srgbClr val="c9211e"/>
                </a:solidFill>
                <a:latin typeface="DejaVu Sans"/>
                <a:ea typeface="DejaVu Sans"/>
              </a:rPr>
              <a:t>We have to update the BBB links → please check your emails, the course website or the slides on Github before the next lecture. </a:t>
            </a:r>
            <a:endParaRPr b="0" lang="en-US" sz="1800" spc="-1" strike="noStrike">
              <a:solidFill>
                <a:srgbClr val="c9211e"/>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 </a:t>
            </a:r>
            <a:endParaRPr b="0" lang="en-US" sz="2400" spc="-1" strike="noStrike">
              <a:latin typeface="Arial"/>
            </a:endParaRPr>
          </a:p>
        </p:txBody>
      </p:sp>
      <p:sp>
        <p:nvSpPr>
          <p:cNvPr id="227" name="CustomShape 2"/>
          <p:cNvSpPr/>
          <p:nvPr/>
        </p:nvSpPr>
        <p:spPr>
          <a:xfrm>
            <a:off x="263520" y="6492240"/>
            <a:ext cx="7775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United Nations Photo – https://www.flickr.com/photos/un_photo/5559102272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p:txBody>
      </p:sp>
      <p:pic>
        <p:nvPicPr>
          <p:cNvPr id="228" name="" descr=""/>
          <p:cNvPicPr/>
          <p:nvPr/>
        </p:nvPicPr>
        <p:blipFill>
          <a:blip r:embed="rId2"/>
          <a:stretch/>
        </p:blipFill>
        <p:spPr>
          <a:xfrm>
            <a:off x="2286000" y="1681200"/>
            <a:ext cx="7033320" cy="4712040"/>
          </a:xfrm>
          <a:prstGeom prst="rect">
            <a:avLst/>
          </a:prstGeom>
          <a:ln>
            <a:noFill/>
          </a:ln>
        </p:spPr>
      </p:pic>
      <p:sp>
        <p:nvSpPr>
          <p:cNvPr id="229"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 Wars – Oil, etc.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 </a:t>
            </a:r>
            <a:endParaRPr b="0" lang="en-US" sz="2400" spc="-1" strike="noStrike">
              <a:latin typeface="Arial"/>
            </a:endParaRPr>
          </a:p>
        </p:txBody>
      </p:sp>
      <p:sp>
        <p:nvSpPr>
          <p:cNvPr id="231" name="CustomShape 2"/>
          <p:cNvSpPr/>
          <p:nvPr/>
        </p:nvSpPr>
        <p:spPr>
          <a:xfrm>
            <a:off x="274320" y="6173280"/>
            <a:ext cx="77752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3"/>
              </a:rPr>
              <a:t>CC BY 2.0</a:t>
            </a:r>
            <a:r>
              <a:rPr b="0" lang="en-US" sz="900" spc="-1" strike="noStrike">
                <a:solidFill>
                  <a:srgbClr val="a6a6a6"/>
                </a:solidFill>
                <a:latin typeface="Roboto"/>
                <a:ea typeface="Roboto"/>
              </a:rPr>
              <a:t>.</a:t>
            </a:r>
            <a:endParaRPr b="0" lang="en-US" sz="900" spc="-1" strike="noStrike">
              <a:latin typeface="Arial"/>
            </a:endParaRPr>
          </a:p>
        </p:txBody>
      </p:sp>
      <p:pic>
        <p:nvPicPr>
          <p:cNvPr id="232" name="" descr=""/>
          <p:cNvPicPr/>
          <p:nvPr/>
        </p:nvPicPr>
        <p:blipFill>
          <a:blip r:embed="rId4"/>
          <a:stretch/>
        </p:blipFill>
        <p:spPr>
          <a:xfrm>
            <a:off x="457200" y="1645920"/>
            <a:ext cx="6469200" cy="4469760"/>
          </a:xfrm>
          <a:prstGeom prst="rect">
            <a:avLst/>
          </a:prstGeom>
          <a:ln>
            <a:noFill/>
          </a:ln>
        </p:spPr>
      </p:pic>
      <p:sp>
        <p:nvSpPr>
          <p:cNvPr id="233"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 Wars – Water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 </a:t>
            </a:r>
            <a:endParaRPr b="0" lang="en-US" sz="2400" spc="-1" strike="noStrike">
              <a:latin typeface="Arial"/>
            </a:endParaRPr>
          </a:p>
        </p:txBody>
      </p:sp>
      <p:sp>
        <p:nvSpPr>
          <p:cNvPr id="235" name="CustomShape 2"/>
          <p:cNvSpPr/>
          <p:nvPr/>
        </p:nvSpPr>
        <p:spPr>
          <a:xfrm>
            <a:off x="274320" y="6173280"/>
            <a:ext cx="77752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3"/>
              </a:rPr>
              <a:t>CC BY 2.0</a:t>
            </a:r>
            <a:r>
              <a:rPr b="0" lang="en-US" sz="900" spc="-1" strike="noStrike">
                <a:solidFill>
                  <a:srgbClr val="a6a6a6"/>
                </a:solidFill>
                <a:latin typeface="Roboto"/>
                <a:ea typeface="Roboto"/>
              </a:rPr>
              <a:t>.</a:t>
            </a:r>
            <a:endParaRPr b="0" lang="en-US" sz="900" spc="-1" strike="noStrike">
              <a:latin typeface="Arial"/>
            </a:endParaRPr>
          </a:p>
        </p:txBody>
      </p:sp>
      <p:pic>
        <p:nvPicPr>
          <p:cNvPr id="236" name="" descr=""/>
          <p:cNvPicPr/>
          <p:nvPr/>
        </p:nvPicPr>
        <p:blipFill>
          <a:blip r:embed="rId4"/>
          <a:stretch/>
        </p:blipFill>
        <p:spPr>
          <a:xfrm>
            <a:off x="457200" y="1645920"/>
            <a:ext cx="6469200" cy="4469760"/>
          </a:xfrm>
          <a:prstGeom prst="rect">
            <a:avLst/>
          </a:prstGeom>
          <a:ln>
            <a:noFill/>
          </a:ln>
        </p:spPr>
      </p:pic>
      <p:pic>
        <p:nvPicPr>
          <p:cNvPr id="237" name="" descr=""/>
          <p:cNvPicPr/>
          <p:nvPr/>
        </p:nvPicPr>
        <p:blipFill>
          <a:blip r:embed="rId5"/>
          <a:stretch/>
        </p:blipFill>
        <p:spPr>
          <a:xfrm>
            <a:off x="7075440" y="1236960"/>
            <a:ext cx="4072680" cy="3053160"/>
          </a:xfrm>
          <a:prstGeom prst="rect">
            <a:avLst/>
          </a:prstGeom>
          <a:ln>
            <a:noFill/>
          </a:ln>
        </p:spPr>
      </p:pic>
      <p:sp>
        <p:nvSpPr>
          <p:cNvPr id="238"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 Wars – Water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We only have one Planet </a:t>
            </a:r>
            <a:endParaRPr b="0" lang="en-US" sz="2400" spc="-1" strike="noStrike">
              <a:latin typeface="Arial"/>
            </a:endParaRPr>
          </a:p>
        </p:txBody>
      </p:sp>
      <p:pic>
        <p:nvPicPr>
          <p:cNvPr id="240" name="" descr=""/>
          <p:cNvPicPr/>
          <p:nvPr/>
        </p:nvPicPr>
        <p:blipFill>
          <a:blip r:embed="rId1"/>
          <a:srcRect l="0" t="9274" r="0" b="10773"/>
          <a:stretch/>
        </p:blipFill>
        <p:spPr>
          <a:xfrm>
            <a:off x="7299360" y="4572000"/>
            <a:ext cx="3757320" cy="1820880"/>
          </a:xfrm>
          <a:prstGeom prst="rect">
            <a:avLst/>
          </a:prstGeom>
          <a:ln>
            <a:noFill/>
          </a:ln>
        </p:spPr>
      </p:pic>
      <p:sp>
        <p:nvSpPr>
          <p:cNvPr id="241" name="CustomShape 2"/>
          <p:cNvSpPr/>
          <p:nvPr/>
        </p:nvSpPr>
        <p:spPr>
          <a:xfrm>
            <a:off x="274320" y="6173280"/>
            <a:ext cx="77752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3"/>
              </a:rPr>
              <a:t>CC BY-SA 4.0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US" sz="900" spc="-1" strike="noStrike">
              <a:latin typeface="Arial"/>
            </a:endParaRPr>
          </a:p>
        </p:txBody>
      </p:sp>
      <p:pic>
        <p:nvPicPr>
          <p:cNvPr id="242" name="" descr=""/>
          <p:cNvPicPr/>
          <p:nvPr/>
        </p:nvPicPr>
        <p:blipFill>
          <a:blip r:embed="rId5"/>
          <a:stretch/>
        </p:blipFill>
        <p:spPr>
          <a:xfrm>
            <a:off x="457200" y="1645920"/>
            <a:ext cx="6469200" cy="4469760"/>
          </a:xfrm>
          <a:prstGeom prst="rect">
            <a:avLst/>
          </a:prstGeom>
          <a:ln>
            <a:noFill/>
          </a:ln>
        </p:spPr>
      </p:pic>
      <p:pic>
        <p:nvPicPr>
          <p:cNvPr id="243" name="" descr=""/>
          <p:cNvPicPr/>
          <p:nvPr/>
        </p:nvPicPr>
        <p:blipFill>
          <a:blip r:embed="rId6"/>
          <a:stretch/>
        </p:blipFill>
        <p:spPr>
          <a:xfrm>
            <a:off x="7075440" y="1236960"/>
            <a:ext cx="4072680" cy="3053160"/>
          </a:xfrm>
          <a:prstGeom prst="rect">
            <a:avLst/>
          </a:prstGeom>
          <a:ln>
            <a:noFill/>
          </a:ln>
        </p:spPr>
      </p:pic>
      <p:sp>
        <p:nvSpPr>
          <p:cNvPr id="244"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Resource Wars – Water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Environm</a:t>
            </a:r>
            <a:r>
              <a:rPr b="1" lang="en-US" sz="3000" spc="-1" strike="noStrike" cap="all">
                <a:solidFill>
                  <a:srgbClr val="008c4f"/>
                </a:solidFill>
                <a:latin typeface="Arial Unicode MS"/>
                <a:ea typeface="DejaVu Sans"/>
              </a:rPr>
              <a:t>ental </a:t>
            </a:r>
            <a:r>
              <a:rPr b="1" lang="en-US" sz="3000" spc="-1" strike="noStrike" cap="all">
                <a:solidFill>
                  <a:srgbClr val="008c4f"/>
                </a:solidFill>
                <a:latin typeface="Arial Unicode MS"/>
                <a:ea typeface="DejaVu Sans"/>
              </a:rPr>
              <a:t>Pollution</a:t>
            </a:r>
            <a:endParaRPr b="0" lang="en-US" sz="3000" spc="-1" strike="noStrike">
              <a:latin typeface="Arial"/>
            </a:endParaRPr>
          </a:p>
        </p:txBody>
      </p:sp>
      <p:sp>
        <p:nvSpPr>
          <p:cNvPr id="246"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48"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Pollution</a:t>
            </a:r>
            <a:r>
              <a:rPr b="0" i="1" lang="en-US" sz="1800" spc="-1" strike="noStrike">
                <a:solidFill>
                  <a:srgbClr val="000000"/>
                </a:solidFill>
                <a:latin typeface="DejaVu Sans"/>
                <a:ea typeface="DejaVu Sans"/>
              </a:rPr>
              <a:t>, also called </a:t>
            </a:r>
            <a:r>
              <a:rPr b="1" i="1" lang="en-US" sz="1800" spc="-1" strike="noStrike" u="sng">
                <a:solidFill>
                  <a:srgbClr val="000000"/>
                </a:solidFill>
                <a:uFillTx/>
                <a:latin typeface="DejaVu Sans"/>
                <a:ea typeface="DejaVu Sans"/>
              </a:rPr>
              <a:t>environmental pollution</a:t>
            </a:r>
            <a:r>
              <a:rPr b="0" i="1" lang="en-US" sz="1800" spc="-1" strike="noStrike">
                <a:solidFill>
                  <a:srgbClr val="000000"/>
                </a:solidFill>
                <a:latin typeface="DejaVu Sans"/>
                <a:ea typeface="DejaVu Sans"/>
              </a:rPr>
              <a:t>, the addition of any substance (solid, liquid, or gas) or any form of energy (such as heat, sound, or radioactivity) to the environment at a rate faster than it can be dispersed, diluted, decomposed, recycled, or stored in some harmless form. </a:t>
            </a: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major kinds of pollution, usually classified by environment, are air pollution, water pollution, and land pollution.”</a:t>
            </a:r>
            <a:endParaRPr b="0" lang="en-US" sz="1800" spc="-1" strike="noStrike">
              <a:latin typeface="Arial"/>
            </a:endParaRPr>
          </a:p>
        </p:txBody>
      </p:sp>
      <p:sp>
        <p:nvSpPr>
          <p:cNvPr id="249"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250" name="CustomShape 4"/>
          <p:cNvSpPr/>
          <p:nvPr/>
        </p:nvSpPr>
        <p:spPr>
          <a:xfrm>
            <a:off x="361080" y="2926080"/>
            <a:ext cx="10789560" cy="2006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51" name="CustomShape 5"/>
          <p:cNvSpPr/>
          <p:nvPr/>
        </p:nvSpPr>
        <p:spPr>
          <a:xfrm>
            <a:off x="263520" y="649224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Nathanson, Jerry A.. "pollution". Encyclopedia Britannica, 22 Feb. 2022, https://www.britannica.com/science/pollution-environment. Accessed 11 April 2022.</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42400" cy="493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53" name="CustomShape 2"/>
          <p:cNvSpPr/>
          <p:nvPr/>
        </p:nvSpPr>
        <p:spPr>
          <a:xfrm>
            <a:off x="263520" y="6411600"/>
            <a:ext cx="777708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US" sz="900" spc="-1" strike="noStrike">
              <a:latin typeface="Arial"/>
            </a:endParaRPr>
          </a:p>
        </p:txBody>
      </p:sp>
      <p:pic>
        <p:nvPicPr>
          <p:cNvPr id="254" name="" descr=""/>
          <p:cNvPicPr/>
          <p:nvPr/>
        </p:nvPicPr>
        <p:blipFill>
          <a:blip r:embed="rId3"/>
          <a:stretch/>
        </p:blipFill>
        <p:spPr>
          <a:xfrm>
            <a:off x="548640" y="1645920"/>
            <a:ext cx="5114160" cy="3834360"/>
          </a:xfrm>
          <a:prstGeom prst="rect">
            <a:avLst/>
          </a:prstGeom>
          <a:ln>
            <a:noFill/>
          </a:ln>
        </p:spPr>
      </p:pic>
      <p:pic>
        <p:nvPicPr>
          <p:cNvPr id="255" name="" descr=""/>
          <p:cNvPicPr/>
          <p:nvPr/>
        </p:nvPicPr>
        <p:blipFill>
          <a:blip r:embed="rId4"/>
          <a:stretch/>
        </p:blipFill>
        <p:spPr>
          <a:xfrm>
            <a:off x="6035040" y="2661120"/>
            <a:ext cx="4949640" cy="3276360"/>
          </a:xfrm>
          <a:prstGeom prst="rect">
            <a:avLst/>
          </a:prstGeom>
          <a:ln>
            <a:noFill/>
          </a:ln>
        </p:spPr>
      </p:pic>
      <p:sp>
        <p:nvSpPr>
          <p:cNvPr id="256" name="CustomShape 3"/>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Waste </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764640"/>
            <a:ext cx="10742400" cy="493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58" name="CustomShape 2"/>
          <p:cNvSpPr/>
          <p:nvPr/>
        </p:nvSpPr>
        <p:spPr>
          <a:xfrm>
            <a:off x="335520" y="1268280"/>
            <a:ext cx="5876640" cy="43038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US" sz="1800" spc="-1" strike="noStrike">
              <a:latin typeface="Arial"/>
            </a:endParaRPr>
          </a:p>
          <a:p>
            <a:pPr marL="195120" indent="-1850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098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7 of the 10 dirtiest European coal plants are located in </a:t>
            </a:r>
            <a:r>
              <a:rPr b="1" lang="en-US" sz="1800" spc="-1" strike="noStrike">
                <a:solidFill>
                  <a:srgbClr val="000000"/>
                </a:solidFill>
                <a:latin typeface="DejaVu Sans"/>
                <a:ea typeface="DejaVu Sans"/>
              </a:rPr>
              <a:t>GERMANY</a:t>
            </a:r>
            <a:endParaRPr b="0" lang="en-US" sz="1800" spc="-1" strike="noStrike">
              <a:latin typeface="Arial"/>
            </a:endParaRPr>
          </a:p>
        </p:txBody>
      </p:sp>
      <p:sp>
        <p:nvSpPr>
          <p:cNvPr id="259" name="CustomShape 3"/>
          <p:cNvSpPr/>
          <p:nvPr/>
        </p:nvSpPr>
        <p:spPr>
          <a:xfrm>
            <a:off x="4206240" y="721800"/>
            <a:ext cx="1089000" cy="338040"/>
          </a:xfrm>
          <a:prstGeom prst="rect">
            <a:avLst/>
          </a:prstGeom>
          <a:noFill/>
          <a:ln>
            <a:noFill/>
          </a:ln>
        </p:spPr>
        <p:style>
          <a:lnRef idx="0"/>
          <a:fillRef idx="0"/>
          <a:effectRef idx="0"/>
          <a:fontRef idx="minor"/>
        </p:style>
      </p:sp>
      <p:pic>
        <p:nvPicPr>
          <p:cNvPr id="260" name="" descr=""/>
          <p:cNvPicPr/>
          <p:nvPr/>
        </p:nvPicPr>
        <p:blipFill>
          <a:blip r:embed="rId1"/>
          <a:stretch/>
        </p:blipFill>
        <p:spPr>
          <a:xfrm>
            <a:off x="6949440" y="914400"/>
            <a:ext cx="3944160" cy="2838960"/>
          </a:xfrm>
          <a:prstGeom prst="rect">
            <a:avLst/>
          </a:prstGeom>
          <a:ln>
            <a:noFill/>
          </a:ln>
        </p:spPr>
      </p:pic>
      <p:pic>
        <p:nvPicPr>
          <p:cNvPr id="261" name="" descr=""/>
          <p:cNvPicPr/>
          <p:nvPr/>
        </p:nvPicPr>
        <p:blipFill>
          <a:blip r:embed="rId2"/>
          <a:stretch/>
        </p:blipFill>
        <p:spPr>
          <a:xfrm>
            <a:off x="6949440" y="3931920"/>
            <a:ext cx="3971880" cy="2646000"/>
          </a:xfrm>
          <a:prstGeom prst="rect">
            <a:avLst/>
          </a:prstGeom>
          <a:ln>
            <a:noFill/>
          </a:ln>
        </p:spPr>
      </p:pic>
      <p:sp>
        <p:nvSpPr>
          <p:cNvPr id="262" name="CustomShape 4"/>
          <p:cNvSpPr/>
          <p:nvPr/>
        </p:nvSpPr>
        <p:spPr>
          <a:xfrm>
            <a:off x="263520" y="6265440"/>
            <a:ext cx="777708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https://ember-climate.org/insights/research/top-10-emitters-in-the-eu-ets-2021/</a:t>
            </a:r>
            <a:endParaRPr b="0" lang="en-US" sz="900" spc="-1" strike="noStrike">
              <a:latin typeface="Arial"/>
            </a:endParaRPr>
          </a:p>
          <a:p>
            <a:pPr>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3"/>
              </a:rPr>
              <a:t>CC BY-SA 2.0</a:t>
            </a:r>
            <a:r>
              <a:rPr b="0" lang="en-US" sz="900" spc="-1" strike="noStrike">
                <a:solidFill>
                  <a:srgbClr val="a6a6a6"/>
                </a:solidFill>
                <a:latin typeface="Roboto"/>
                <a:ea typeface="Roboto"/>
              </a:rPr>
              <a:t>.</a:t>
            </a:r>
            <a:endParaRPr b="0" lang="en-US" sz="900" spc="-1" strike="noStrike">
              <a:latin typeface="Arial"/>
            </a:endParaRPr>
          </a:p>
          <a:p>
            <a:pPr>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4"/>
              </a:rPr>
              <a:t>CC BY-SA 2.0</a:t>
            </a:r>
            <a:r>
              <a:rPr b="0" lang="en-US" sz="900" spc="-1" strike="noStrike">
                <a:solidFill>
                  <a:srgbClr val="a6a6a6"/>
                </a:solidFill>
                <a:latin typeface="Roboto"/>
                <a:ea typeface="Roboto"/>
              </a:rPr>
              <a:t>.</a:t>
            </a:r>
            <a:endParaRPr b="0" lang="en-US" sz="900" spc="-1" strike="noStrike">
              <a:latin typeface="Arial"/>
            </a:endParaRPr>
          </a:p>
        </p:txBody>
      </p:sp>
      <p:sp>
        <p:nvSpPr>
          <p:cNvPr id="263"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Fossil Fuels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a:p>
            <a:pPr>
              <a:lnSpc>
                <a:spcPct val="100000"/>
              </a:lnSpc>
            </a:pPr>
            <a:endParaRPr b="0" lang="en-US" sz="2400" spc="-1" strike="noStrike">
              <a:latin typeface="Arial"/>
            </a:endParaRPr>
          </a:p>
        </p:txBody>
      </p:sp>
      <p:sp>
        <p:nvSpPr>
          <p:cNvPr id="265" name="CustomShape 2"/>
          <p:cNvSpPr/>
          <p:nvPr/>
        </p:nvSpPr>
        <p:spPr>
          <a:xfrm>
            <a:off x="335520" y="1268640"/>
            <a:ext cx="10743840" cy="5031360"/>
          </a:xfrm>
          <a:prstGeom prst="rect">
            <a:avLst/>
          </a:prstGeom>
          <a:noFill/>
          <a:ln>
            <a:solidFill>
              <a:srgbClr val="ffffff"/>
            </a:solidFill>
          </a:ln>
        </p:spPr>
        <p:style>
          <a:lnRef idx="0"/>
          <a:fillRef idx="0"/>
          <a:effectRef idx="0"/>
          <a:fontRef idx="minor"/>
        </p:style>
      </p:sp>
      <p:sp>
        <p:nvSpPr>
          <p:cNvPr id="266" name="CustomShape 3"/>
          <p:cNvSpPr/>
          <p:nvPr/>
        </p:nvSpPr>
        <p:spPr>
          <a:xfrm>
            <a:off x="335520" y="2859120"/>
            <a:ext cx="10575360" cy="1874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7"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a:p>
            <a:pPr>
              <a:lnSpc>
                <a:spcPct val="100000"/>
              </a:lnSpc>
            </a:pPr>
            <a:endParaRPr b="0" lang="en-US" sz="2400" spc="-1" strike="noStrike">
              <a:latin typeface="Arial"/>
            </a:endParaRPr>
          </a:p>
        </p:txBody>
      </p:sp>
      <p:sp>
        <p:nvSpPr>
          <p:cNvPr id="269" name="CustomShape 2"/>
          <p:cNvSpPr/>
          <p:nvPr/>
        </p:nvSpPr>
        <p:spPr>
          <a:xfrm>
            <a:off x="335520" y="1268640"/>
            <a:ext cx="1074384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Take – Make – Dispose”</a:t>
            </a:r>
            <a:endParaRPr b="0" lang="en-US" sz="1800" spc="-1" strike="noStrike">
              <a:latin typeface="Arial"/>
            </a:endParaRPr>
          </a:p>
        </p:txBody>
      </p:sp>
      <p:sp>
        <p:nvSpPr>
          <p:cNvPr id="270" name="CustomShape 3"/>
          <p:cNvSpPr/>
          <p:nvPr/>
        </p:nvSpPr>
        <p:spPr>
          <a:xfrm>
            <a:off x="335520" y="2859120"/>
            <a:ext cx="10575360" cy="1874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71"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Definition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Course Organization  </a:t>
            </a:r>
            <a:endParaRPr b="0" lang="en-US" sz="2400" spc="-1" strike="noStrike">
              <a:latin typeface="Arial"/>
            </a:endParaRPr>
          </a:p>
        </p:txBody>
      </p:sp>
      <p:sp>
        <p:nvSpPr>
          <p:cNvPr id="99" name="CustomShape 2"/>
          <p:cNvSpPr/>
          <p:nvPr/>
        </p:nvSpPr>
        <p:spPr>
          <a:xfrm>
            <a:off x="335520" y="1268280"/>
            <a:ext cx="10746000" cy="5033520"/>
          </a:xfrm>
          <a:prstGeom prst="rect">
            <a:avLst/>
          </a:prstGeom>
          <a:noFill/>
          <a:ln>
            <a:noFill/>
          </a:ln>
        </p:spPr>
        <p:style>
          <a:lnRef idx="0"/>
          <a:fillRef idx="0"/>
          <a:effectRef idx="0"/>
          <a:fontRef idx="minor"/>
        </p:style>
        <p:txBody>
          <a:bodyPr lIns="90000" rIns="90000" tIns="45000" bIns="45000" anchor="ctr">
            <a:noAutofit/>
          </a:bodyPr>
          <a:p>
            <a:pPr marL="195120" indent="-188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Course website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8640">
              <a:lnSpc>
                <a:spcPct val="100000"/>
              </a:lnSpc>
              <a:spcBef>
                <a:spcPts val="360"/>
              </a:spcBef>
              <a:buClr>
                <a:srgbClr val="008c4f"/>
              </a:buClr>
              <a:buSzPct val="80000"/>
              <a:buFont typeface="Wingdings" charset="2"/>
              <a:buChar char=""/>
            </a:pPr>
            <a:r>
              <a:rPr b="0" lang="en-GB" sz="1800" spc="-1" strike="noStrike">
                <a:solidFill>
                  <a:srgbClr val="000000"/>
                </a:solidFill>
                <a:latin typeface="DejaVu Sans"/>
                <a:ea typeface="DejaVu Sans"/>
              </a:rPr>
              <a:t>News and updates: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CLZ students + DigiTec: StudIP (</a:t>
            </a:r>
            <a:r>
              <a:rPr b="0" lang="en-GB" sz="1800" spc="-1" strike="noStrike" u="sng">
                <a:solidFill>
                  <a:srgbClr val="0000ff"/>
                </a:solidFill>
                <a:uFillTx/>
                <a:latin typeface="DejaVu Sans"/>
                <a:ea typeface="DejaVu Sans"/>
                <a:hlinkClick r:id="rId2"/>
              </a:rPr>
              <a:t>Link</a:t>
            </a:r>
            <a:r>
              <a:rPr b="0" lang="en-GB" sz="1800" spc="-1" strike="noStrike">
                <a:solidFill>
                  <a:srgbClr val="000000"/>
                </a:solidFill>
                <a:latin typeface="DejaVu Sans"/>
                <a:ea typeface="DejaVu Sans"/>
              </a:rPr>
              <a:t>)</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Everyone else: Mailing list (</a:t>
            </a:r>
            <a:r>
              <a:rPr b="0" lang="en-GB" sz="1800" spc="-1" strike="noStrike" u="sng">
                <a:solidFill>
                  <a:srgbClr val="0000ff"/>
                </a:solidFill>
                <a:uFillTx/>
                <a:latin typeface="DejaVu Sans"/>
                <a:ea typeface="DejaVu Sans"/>
                <a:hlinkClick r:id="rId3"/>
              </a:rPr>
              <a:t>Link</a:t>
            </a:r>
            <a:r>
              <a:rPr b="0" lang="en-GB"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8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Slides will be uploaded to StudIP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and to Github (</a:t>
            </a:r>
            <a:r>
              <a:rPr b="0" lang="en-US" sz="1800" spc="-1" strike="noStrike" u="sng">
                <a:solidFill>
                  <a:srgbClr val="0000ff"/>
                </a:solidFill>
                <a:uFillTx/>
                <a:latin typeface="DejaVu Sans"/>
                <a:ea typeface="DejaVu Sans"/>
                <a:hlinkClick r:id="rId5"/>
              </a:rPr>
              <a:t>Link</a:t>
            </a:r>
            <a:r>
              <a:rPr b="0" lang="en-US" sz="1800" spc="-1" strike="noStrike">
                <a:solidFill>
                  <a:srgbClr val="000000"/>
                </a:solidFill>
                <a:latin typeface="DejaVu Sans"/>
                <a:ea typeface="DejaVu Sans"/>
              </a:rPr>
              <a:t>)</a:t>
            </a:r>
            <a:endParaRPr b="0" lang="en-US" sz="1800" spc="-1" strike="noStrike">
              <a:latin typeface="Arial"/>
            </a:endParaRPr>
          </a:p>
          <a:p>
            <a:pPr lvl="1" marL="744120" indent="-280440">
              <a:lnSpc>
                <a:spcPct val="100000"/>
              </a:lnSpc>
              <a:spcBef>
                <a:spcPts val="360"/>
              </a:spcBef>
              <a:buClr>
                <a:srgbClr val="008c4f"/>
              </a:buClr>
              <a:buSzPct val="80000"/>
              <a:buFont typeface="StarSymbol"/>
              <a:buChar char="—"/>
            </a:pPr>
            <a:r>
              <a:rPr b="0" lang="en-US" sz="1800" spc="-1" strike="noStrike">
                <a:solidFill>
                  <a:srgbClr val="000000"/>
                </a:solidFill>
                <a:latin typeface="DejaVu Sans"/>
                <a:ea typeface="DejaVu Sans"/>
              </a:rPr>
              <a:t>Please report bugs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8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Lecture recordings will be available on StudIP and on Github</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8640" algn="ctr">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Questions? Write us an email: </a:t>
            </a:r>
            <a:r>
              <a:rPr b="0" lang="en-US" sz="1800" spc="-1" strike="noStrike" u="sng">
                <a:solidFill>
                  <a:srgbClr val="0000ff"/>
                </a:solidFill>
                <a:uFillTx/>
                <a:latin typeface="DejaVu Sans"/>
                <a:ea typeface="DejaVu Sans"/>
                <a:hlinkClick r:id="rId6"/>
              </a:rPr>
              <a:t>etce-ltg@tu-clausthal.de</a:t>
            </a:r>
            <a:r>
              <a:rPr b="0" lang="en-US" sz="1800" spc="-1" strike="noStrike">
                <a:solidFill>
                  <a:srgbClr val="000000"/>
                </a:solidFill>
                <a:latin typeface="DejaVu Sans"/>
                <a:ea typeface="DejaVu Sans"/>
              </a:rPr>
              <a:t> ← </a:t>
            </a:r>
            <a:r>
              <a:rPr b="1" lang="en-US" sz="1800" spc="-1" strike="noStrike">
                <a:solidFill>
                  <a:srgbClr val="000000"/>
                </a:solidFill>
                <a:latin typeface="DejaVu Sans"/>
                <a:ea typeface="DejaVu Sans"/>
              </a:rPr>
              <a:t>We will </a:t>
            </a:r>
            <a:r>
              <a:rPr b="1" lang="en-US" sz="1800" spc="-1" strike="noStrike" u="sng">
                <a:solidFill>
                  <a:srgbClr val="c9211e"/>
                </a:solidFill>
                <a:uFillTx/>
                <a:latin typeface="DejaVu Sans"/>
                <a:ea typeface="DejaVu Sans"/>
              </a:rPr>
              <a:t>only</a:t>
            </a:r>
            <a:r>
              <a:rPr b="1" lang="en-US" sz="1800" spc="-1" strike="noStrike">
                <a:solidFill>
                  <a:srgbClr val="000000"/>
                </a:solidFill>
                <a:latin typeface="DejaVu Sans"/>
                <a:ea typeface="DejaVu Sans"/>
              </a:rPr>
              <a:t> respond to emails written to this specific email address!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pic>
        <p:nvPicPr>
          <p:cNvPr id="273" name="Grafik 3_1" descr=""/>
          <p:cNvPicPr/>
          <p:nvPr/>
        </p:nvPicPr>
        <p:blipFill>
          <a:blip r:embed="rId1"/>
          <a:stretch/>
        </p:blipFill>
        <p:spPr>
          <a:xfrm>
            <a:off x="516600" y="1917360"/>
            <a:ext cx="5843160" cy="3014640"/>
          </a:xfrm>
          <a:prstGeom prst="rect">
            <a:avLst/>
          </a:prstGeom>
          <a:ln>
            <a:noFill/>
          </a:ln>
        </p:spPr>
      </p:pic>
      <p:sp>
        <p:nvSpPr>
          <p:cNvPr id="274" name="CustomShape 2"/>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a:t>
            </a:r>
            <a:r>
              <a:rPr b="1" lang="en-US" sz="2200" spc="-1" strike="noStrike">
                <a:solidFill>
                  <a:srgbClr val="666666"/>
                </a:solidFill>
                <a:latin typeface="DejaVu Sans"/>
                <a:ea typeface="DejaVu Sans"/>
              </a:rPr>
              <a:t>Waste </a:t>
            </a:r>
            <a:r>
              <a:rPr b="1" lang="en-US" sz="2200" spc="-1" strike="noStrike">
                <a:solidFill>
                  <a:srgbClr val="666666"/>
                </a:solidFill>
                <a:latin typeface="DejaVu Sans"/>
                <a:ea typeface="DejaVu Sans"/>
              </a:rPr>
              <a:t>Managemen</a:t>
            </a:r>
            <a:r>
              <a:rPr b="1" lang="en-US" sz="2200" spc="-1" strike="noStrike">
                <a:solidFill>
                  <a:srgbClr val="666666"/>
                </a:solidFill>
                <a:latin typeface="DejaVu Sans"/>
                <a:ea typeface="DejaVu Sans"/>
              </a:rPr>
              <a:t>t – Example </a:t>
            </a:r>
            <a:r>
              <a:rPr b="1" lang="en-US" sz="2200" spc="-1" strike="noStrike">
                <a:solidFill>
                  <a:srgbClr val="666666"/>
                </a:solidFill>
                <a:latin typeface="DejaVu Sans"/>
                <a:ea typeface="DejaVu Sans"/>
              </a:rPr>
              <a:t>1</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76" name="CustomShape 2"/>
          <p:cNvSpPr/>
          <p:nvPr/>
        </p:nvSpPr>
        <p:spPr>
          <a:xfrm>
            <a:off x="263520" y="641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"Nuclear waste" by aaadrian365 is licensed with CC BY-NC 2.0. To view a copy of this license, visit </a:t>
            </a:r>
            <a:r>
              <a:rPr b="0" lang="en-US" sz="900" spc="-1" strike="noStrike" u="sng">
                <a:solidFill>
                  <a:srgbClr val="0000ff"/>
                </a:solidFill>
                <a:uFillTx/>
                <a:latin typeface="Roboto"/>
                <a:ea typeface="Roboto"/>
                <a:hlinkClick r:id="rId1"/>
              </a:rPr>
              <a:t>https://creativecommons.org/licenses/by-nc/2.0/</a:t>
            </a:r>
            <a:endParaRPr b="0" lang="en-US" sz="900" spc="-1" strike="noStrike">
              <a:latin typeface="Arial"/>
            </a:endParaRPr>
          </a:p>
        </p:txBody>
      </p:sp>
      <p:pic>
        <p:nvPicPr>
          <p:cNvPr id="277" name="Grafik 3_0" descr=""/>
          <p:cNvPicPr/>
          <p:nvPr/>
        </p:nvPicPr>
        <p:blipFill>
          <a:blip r:embed="rId2"/>
          <a:stretch/>
        </p:blipFill>
        <p:spPr>
          <a:xfrm>
            <a:off x="516600" y="1917360"/>
            <a:ext cx="5843160" cy="3014640"/>
          </a:xfrm>
          <a:prstGeom prst="rect">
            <a:avLst/>
          </a:prstGeom>
          <a:ln>
            <a:noFill/>
          </a:ln>
        </p:spPr>
      </p:pic>
      <p:pic>
        <p:nvPicPr>
          <p:cNvPr id="278" name="" descr=""/>
          <p:cNvPicPr/>
          <p:nvPr/>
        </p:nvPicPr>
        <p:blipFill>
          <a:blip r:embed="rId3"/>
          <a:stretch/>
        </p:blipFill>
        <p:spPr>
          <a:xfrm>
            <a:off x="6701400" y="1674360"/>
            <a:ext cx="4515480" cy="3638520"/>
          </a:xfrm>
          <a:prstGeom prst="rect">
            <a:avLst/>
          </a:prstGeom>
          <a:ln>
            <a:noFill/>
          </a:ln>
        </p:spPr>
      </p:pic>
      <p:sp>
        <p:nvSpPr>
          <p:cNvPr id="279" name="CustomShape 3"/>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1</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81" name="CustomShape 2"/>
          <p:cNvSpPr/>
          <p:nvPr/>
        </p:nvSpPr>
        <p:spPr>
          <a:xfrm>
            <a:off x="263520" y="641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US" sz="900" spc="-1" strike="noStrike">
              <a:latin typeface="Arial"/>
            </a:endParaRPr>
          </a:p>
        </p:txBody>
      </p:sp>
      <p:sp>
        <p:nvSpPr>
          <p:cNvPr id="282" name="CustomShape 3"/>
          <p:cNvSpPr/>
          <p:nvPr/>
        </p:nvSpPr>
        <p:spPr>
          <a:xfrm>
            <a:off x="335520" y="1268640"/>
            <a:ext cx="1074384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US" sz="2800" spc="-1" strike="noStrike">
              <a:latin typeface="Arial"/>
            </a:endParaRPr>
          </a:p>
        </p:txBody>
      </p:sp>
      <p:sp>
        <p:nvSpPr>
          <p:cNvPr id="283" name="CustomShape 4"/>
          <p:cNvSpPr/>
          <p:nvPr/>
        </p:nvSpPr>
        <p:spPr>
          <a:xfrm>
            <a:off x="865440" y="2859120"/>
            <a:ext cx="9922680" cy="1874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216000" indent="-213120" algn="ctr">
              <a:lnSpc>
                <a:spcPct val="100000"/>
              </a:lnSpc>
              <a:buClr>
                <a:srgbClr val="000000"/>
              </a:buClr>
              <a:buSzPct val="45000"/>
              <a:buFont typeface="Wingdings" charset="2"/>
              <a:buChar char=""/>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US" sz="2400" spc="-1" strike="noStrike">
              <a:latin typeface="Arial"/>
            </a:endParaRPr>
          </a:p>
          <a:p>
            <a:pPr algn="ctr">
              <a:lnSpc>
                <a:spcPct val="100000"/>
              </a:lnSpc>
            </a:pPr>
            <a:endParaRPr b="0" lang="en-US" sz="2400" spc="-1" strike="noStrike">
              <a:latin typeface="Arial"/>
            </a:endParaRPr>
          </a:p>
        </p:txBody>
      </p:sp>
      <p:sp>
        <p:nvSpPr>
          <p:cNvPr id="284"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1</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86" name="CustomShape 2"/>
          <p:cNvSpPr/>
          <p:nvPr/>
        </p:nvSpPr>
        <p:spPr>
          <a:xfrm>
            <a:off x="335520" y="1268640"/>
            <a:ext cx="1074384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US" sz="2800" spc="-1" strike="noStrike">
              <a:latin typeface="Arial"/>
            </a:endParaRPr>
          </a:p>
        </p:txBody>
      </p:sp>
      <p:sp>
        <p:nvSpPr>
          <p:cNvPr id="287" name="CustomShape 3"/>
          <p:cNvSpPr/>
          <p:nvPr/>
        </p:nvSpPr>
        <p:spPr>
          <a:xfrm>
            <a:off x="865440" y="2859120"/>
            <a:ext cx="9922680" cy="1874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216000" indent="-213120" algn="ctr">
              <a:lnSpc>
                <a:spcPct val="100000"/>
              </a:lnSpc>
              <a:buClr>
                <a:srgbClr val="000000"/>
              </a:buClr>
              <a:buSzPct val="45000"/>
              <a:buFont typeface="Wingdings" charset="2"/>
              <a:buChar char=""/>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US" sz="2400" spc="-1" strike="noStrike">
              <a:latin typeface="Arial"/>
            </a:endParaRPr>
          </a:p>
          <a:p>
            <a:pPr marL="216000" indent="-213120" algn="ctr">
              <a:lnSpc>
                <a:spcPct val="100000"/>
              </a:lnSpc>
              <a:buClr>
                <a:srgbClr val="000000"/>
              </a:buClr>
              <a:buSzPct val="45000"/>
              <a:buFont typeface="Wingdings" charset="2"/>
              <a:buChar char=""/>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40,000 generation will have to live with the waste</a:t>
            </a:r>
            <a:endParaRPr b="0" lang="en-US" sz="2400" spc="-1" strike="noStrike">
              <a:latin typeface="Arial"/>
            </a:endParaRPr>
          </a:p>
        </p:txBody>
      </p:sp>
      <p:sp>
        <p:nvSpPr>
          <p:cNvPr id="288" name="CustomShape 4"/>
          <p:cNvSpPr/>
          <p:nvPr/>
        </p:nvSpPr>
        <p:spPr>
          <a:xfrm>
            <a:off x="263520" y="641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US" sz="900" spc="-1" strike="noStrike">
              <a:latin typeface="Arial"/>
            </a:endParaRPr>
          </a:p>
        </p:txBody>
      </p:sp>
      <p:sp>
        <p:nvSpPr>
          <p:cNvPr id="289"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1</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pic>
        <p:nvPicPr>
          <p:cNvPr id="291" name="" descr=""/>
          <p:cNvPicPr/>
          <p:nvPr/>
        </p:nvPicPr>
        <p:blipFill>
          <a:blip r:embed="rId1"/>
          <a:stretch/>
        </p:blipFill>
        <p:spPr>
          <a:xfrm>
            <a:off x="2514600" y="1734840"/>
            <a:ext cx="5302440" cy="3975840"/>
          </a:xfrm>
          <a:prstGeom prst="rect">
            <a:avLst/>
          </a:prstGeom>
          <a:ln>
            <a:noFill/>
          </a:ln>
        </p:spPr>
      </p:pic>
      <p:sp>
        <p:nvSpPr>
          <p:cNvPr id="292" name="CustomShape 2"/>
          <p:cNvSpPr/>
          <p:nvPr/>
        </p:nvSpPr>
        <p:spPr>
          <a:xfrm>
            <a:off x="263520" y="605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US" sz="900" spc="-1" strike="noStrike">
              <a:latin typeface="Arial"/>
            </a:endParaRPr>
          </a:p>
        </p:txBody>
      </p:sp>
      <p:sp>
        <p:nvSpPr>
          <p:cNvPr id="293" name="CustomShape 3"/>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295" name="CustomShape 2"/>
          <p:cNvSpPr/>
          <p:nvPr/>
        </p:nvSpPr>
        <p:spPr>
          <a:xfrm>
            <a:off x="263520" y="6411600"/>
            <a:ext cx="741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Wijnand de Wit and Nathan Bigaud for the WWF (2019) – No Plastic in Nature: </a:t>
            </a:r>
            <a:r>
              <a:rPr b="0" lang="en-US" sz="900" spc="-1" strike="noStrike">
                <a:solidFill>
                  <a:srgbClr val="a6a6a6"/>
                </a:solidFill>
                <a:latin typeface="Roboto"/>
                <a:ea typeface="Roboto"/>
              </a:rPr>
              <a:t>Assessing Plastic Ingestion from Nature to People.</a:t>
            </a:r>
            <a:r>
              <a:rPr b="0" lang="de-DE" sz="900" spc="-1" strike="noStrike">
                <a:solidFill>
                  <a:srgbClr val="a6a6a6"/>
                </a:solidFill>
                <a:latin typeface="Roboto"/>
                <a:ea typeface="Roboto"/>
              </a:rPr>
              <a:t> </a:t>
            </a:r>
            <a:endParaRPr b="0" lang="en-US" sz="900" spc="-1" strike="noStrike">
              <a:latin typeface="Arial"/>
            </a:endParaRPr>
          </a:p>
        </p:txBody>
      </p:sp>
      <p:sp>
        <p:nvSpPr>
          <p:cNvPr id="296" name="CustomShape 3"/>
          <p:cNvSpPr/>
          <p:nvPr/>
        </p:nvSpPr>
        <p:spPr>
          <a:xfrm>
            <a:off x="335520" y="1268280"/>
            <a:ext cx="288036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 are consuming about 2000 tiny pieces of plastic every week.</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That is a credit card every week!</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That’s approximately 21 grams a month, or just over 250 grams a year.</a:t>
            </a:r>
            <a:endParaRPr b="0" lang="en-US" sz="1800" spc="-1" strike="noStrike">
              <a:latin typeface="Arial"/>
            </a:endParaRPr>
          </a:p>
        </p:txBody>
      </p:sp>
      <p:pic>
        <p:nvPicPr>
          <p:cNvPr id="297" name="" descr=""/>
          <p:cNvPicPr/>
          <p:nvPr/>
        </p:nvPicPr>
        <p:blipFill>
          <a:blip r:embed="rId1"/>
          <a:stretch/>
        </p:blipFill>
        <p:spPr>
          <a:xfrm>
            <a:off x="4669560" y="1734840"/>
            <a:ext cx="5302440" cy="3975840"/>
          </a:xfrm>
          <a:prstGeom prst="rect">
            <a:avLst/>
          </a:prstGeom>
          <a:ln>
            <a:noFill/>
          </a:ln>
        </p:spPr>
      </p:pic>
      <p:sp>
        <p:nvSpPr>
          <p:cNvPr id="298" name="CustomShape 4"/>
          <p:cNvSpPr/>
          <p:nvPr/>
        </p:nvSpPr>
        <p:spPr>
          <a:xfrm>
            <a:off x="263520" y="605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US" sz="900" spc="-1" strike="noStrike">
              <a:latin typeface="Arial"/>
            </a:endParaRPr>
          </a:p>
        </p:txBody>
      </p:sp>
      <p:sp>
        <p:nvSpPr>
          <p:cNvPr id="299"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01" name="CustomShape 2"/>
          <p:cNvSpPr/>
          <p:nvPr/>
        </p:nvSpPr>
        <p:spPr>
          <a:xfrm>
            <a:off x="263520" y="6411600"/>
            <a:ext cx="741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Wijnand de Wit and Nathan Bigaud for the WWF (2019) – No Plastic in Nature: </a:t>
            </a:r>
            <a:r>
              <a:rPr b="0" lang="en-US" sz="900" spc="-1" strike="noStrike">
                <a:solidFill>
                  <a:srgbClr val="a6a6a6"/>
                </a:solidFill>
                <a:latin typeface="Roboto"/>
                <a:ea typeface="Roboto"/>
              </a:rPr>
              <a:t>Assessing Plastic Ingestion from Nature to People.</a:t>
            </a:r>
            <a:r>
              <a:rPr b="0" lang="de-DE" sz="900" spc="-1" strike="noStrike">
                <a:solidFill>
                  <a:srgbClr val="a6a6a6"/>
                </a:solidFill>
                <a:latin typeface="Roboto"/>
                <a:ea typeface="Roboto"/>
              </a:rPr>
              <a:t> </a:t>
            </a:r>
            <a:endParaRPr b="0" lang="en-US" sz="900" spc="-1" strike="noStrike">
              <a:latin typeface="Arial"/>
            </a:endParaRPr>
          </a:p>
        </p:txBody>
      </p:sp>
      <p:sp>
        <p:nvSpPr>
          <p:cNvPr id="302" name="CustomShape 3"/>
          <p:cNvSpPr/>
          <p:nvPr/>
        </p:nvSpPr>
        <p:spPr>
          <a:xfrm>
            <a:off x="335520" y="1268280"/>
            <a:ext cx="288036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 are consuming about 2000 tiny pieces of plastic every week.</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That is a credit card every week!</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That’s approximately 21 grams a month, or just over 250 grams a year.</a:t>
            </a:r>
            <a:endParaRPr b="0" lang="en-US" sz="1800" spc="-1" strike="noStrike">
              <a:latin typeface="Arial"/>
            </a:endParaRPr>
          </a:p>
        </p:txBody>
      </p:sp>
      <p:pic>
        <p:nvPicPr>
          <p:cNvPr id="303" name="" descr=""/>
          <p:cNvPicPr/>
          <p:nvPr/>
        </p:nvPicPr>
        <p:blipFill>
          <a:blip r:embed="rId1"/>
          <a:stretch/>
        </p:blipFill>
        <p:spPr>
          <a:xfrm>
            <a:off x="4669200" y="1734840"/>
            <a:ext cx="5302440" cy="3975840"/>
          </a:xfrm>
          <a:prstGeom prst="rect">
            <a:avLst/>
          </a:prstGeom>
          <a:ln>
            <a:noFill/>
          </a:ln>
        </p:spPr>
      </p:pic>
      <p:sp>
        <p:nvSpPr>
          <p:cNvPr id="304" name="CustomShape 4"/>
          <p:cNvSpPr/>
          <p:nvPr/>
        </p:nvSpPr>
        <p:spPr>
          <a:xfrm>
            <a:off x="263520" y="6051600"/>
            <a:ext cx="10875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"Pollution Plastique" by Mouenthias is licensed with CC BY-SA 4.0. To view a copy of this license, visit https://creativecommons.org/licenses/by-sa/4.0/ </a:t>
            </a:r>
            <a:endParaRPr b="0" lang="en-US" sz="900" spc="-1" strike="noStrike">
              <a:latin typeface="Arial"/>
            </a:endParaRPr>
          </a:p>
        </p:txBody>
      </p:sp>
      <p:sp>
        <p:nvSpPr>
          <p:cNvPr id="305"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Example 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07" name="CustomShape 2"/>
          <p:cNvSpPr/>
          <p:nvPr/>
        </p:nvSpPr>
        <p:spPr>
          <a:xfrm>
            <a:off x="263520" y="6411600"/>
            <a:ext cx="741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Figure adapted from: Ellen MacArthur Foundation (2016) – </a:t>
            </a:r>
            <a:r>
              <a:rPr b="0" lang="en-US" sz="900" spc="-1" strike="noStrike">
                <a:solidFill>
                  <a:srgbClr val="a6a6a6"/>
                </a:solidFill>
                <a:latin typeface="Roboto"/>
                <a:ea typeface="Roboto"/>
              </a:rPr>
              <a:t>THE NEW PLASTICS ECONOMY</a:t>
            </a:r>
            <a:endParaRPr b="0" lang="en-US" sz="900" spc="-1" strike="noStrike">
              <a:latin typeface="Arial"/>
            </a:endParaRPr>
          </a:p>
        </p:txBody>
      </p:sp>
      <p:pic>
        <p:nvPicPr>
          <p:cNvPr id="308" name="" descr=""/>
          <p:cNvPicPr/>
          <p:nvPr/>
        </p:nvPicPr>
        <p:blipFill>
          <a:blip r:embed="rId1"/>
          <a:stretch/>
        </p:blipFill>
        <p:spPr>
          <a:xfrm>
            <a:off x="2583000" y="914400"/>
            <a:ext cx="7124760" cy="5751000"/>
          </a:xfrm>
          <a:prstGeom prst="rect">
            <a:avLst/>
          </a:prstGeom>
          <a:ln>
            <a:noFill/>
          </a:ln>
        </p:spPr>
      </p:pic>
      <p:sp>
        <p:nvSpPr>
          <p:cNvPr id="309" name="CustomShape 3"/>
          <p:cNvSpPr/>
          <p:nvPr/>
        </p:nvSpPr>
        <p:spPr>
          <a:xfrm>
            <a:off x="335520" y="1232640"/>
            <a:ext cx="10743840" cy="494640"/>
          </a:xfrm>
          <a:prstGeom prst="rect">
            <a:avLst/>
          </a:prstGeom>
          <a:noFill/>
          <a:ln>
            <a:noFill/>
          </a:ln>
        </p:spPr>
        <p:style>
          <a:lnRef idx="0"/>
          <a:fillRef idx="0"/>
          <a:effectRef idx="0"/>
          <a:fontRef idx="minor"/>
        </p:style>
      </p:sp>
      <p:sp>
        <p:nvSpPr>
          <p:cNvPr id="310"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Flows of Plastic Packaging Materials in 2013</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43840" cy="494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12" name="CustomShape 2"/>
          <p:cNvSpPr/>
          <p:nvPr/>
        </p:nvSpPr>
        <p:spPr>
          <a:xfrm>
            <a:off x="263520" y="6411600"/>
            <a:ext cx="74142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Figure adapted from: Ellen MacArthur Foundation (2016) – </a:t>
            </a:r>
            <a:r>
              <a:rPr b="0" lang="en-US" sz="900" spc="-1" strike="noStrike">
                <a:solidFill>
                  <a:srgbClr val="a6a6a6"/>
                </a:solidFill>
                <a:latin typeface="Roboto"/>
                <a:ea typeface="Roboto"/>
              </a:rPr>
              <a:t>THE NEW PLASTICS ECONOMY</a:t>
            </a:r>
            <a:endParaRPr b="0" lang="en-US" sz="900" spc="-1" strike="noStrike">
              <a:latin typeface="Arial"/>
            </a:endParaRPr>
          </a:p>
        </p:txBody>
      </p:sp>
      <p:sp>
        <p:nvSpPr>
          <p:cNvPr id="313" name="CustomShape 3"/>
          <p:cNvSpPr/>
          <p:nvPr/>
        </p:nvSpPr>
        <p:spPr>
          <a:xfrm>
            <a:off x="335520" y="1268280"/>
            <a:ext cx="2880360" cy="5031360"/>
          </a:xfrm>
          <a:prstGeom prst="rect">
            <a:avLst/>
          </a:prstGeom>
          <a:noFill/>
          <a:ln>
            <a:solidFill>
              <a:srgbClr val="ffffff"/>
            </a:solidFill>
          </a:ln>
        </p:spPr>
        <p:style>
          <a:lnRef idx="0"/>
          <a:fillRef idx="0"/>
          <a:effectRef idx="0"/>
          <a:fontRef idx="minor"/>
        </p:style>
        <p:txBody>
          <a:bodyPr lIns="90000" rIns="90000" tIns="45000" bIns="45000" anchor="ctr">
            <a:noAutofit/>
          </a:bodyPr>
          <a:p>
            <a:pPr marL="195120" indent="-19152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2050, there will be more plastic than fish in the ocean (by weight)</a:t>
            </a:r>
            <a:r>
              <a:rPr b="0" lang="en-US" sz="1800" spc="-1" strike="noStrike">
                <a:solidFill>
                  <a:srgbClr val="ffffff"/>
                </a:solidFill>
                <a:latin typeface="DejaVu Sans"/>
                <a:ea typeface="DejaVu Sans"/>
              </a:rPr>
              <a:t> is a credit card every week!</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That’s approximately 21 grams a month, or just over 250 grams a year.</a:t>
            </a:r>
            <a:endParaRPr b="0" lang="en-US" sz="1800" spc="-1" strike="noStrike">
              <a:latin typeface="Arial"/>
            </a:endParaRPr>
          </a:p>
        </p:txBody>
      </p:sp>
      <p:pic>
        <p:nvPicPr>
          <p:cNvPr id="314" name="" descr=""/>
          <p:cNvPicPr/>
          <p:nvPr/>
        </p:nvPicPr>
        <p:blipFill>
          <a:blip r:embed="rId1"/>
          <a:stretch/>
        </p:blipFill>
        <p:spPr>
          <a:xfrm>
            <a:off x="2583000" y="914400"/>
            <a:ext cx="7124760" cy="5751000"/>
          </a:xfrm>
          <a:prstGeom prst="rect">
            <a:avLst/>
          </a:prstGeom>
          <a:ln>
            <a:noFill/>
          </a:ln>
        </p:spPr>
      </p:pic>
      <p:sp>
        <p:nvSpPr>
          <p:cNvPr id="315" name="CustomShape 4"/>
          <p:cNvSpPr/>
          <p:nvPr/>
        </p:nvSpPr>
        <p:spPr>
          <a:xfrm>
            <a:off x="335520" y="1232640"/>
            <a:ext cx="10743840" cy="494640"/>
          </a:xfrm>
          <a:prstGeom prst="rect">
            <a:avLst/>
          </a:prstGeom>
          <a:noFill/>
          <a:ln>
            <a:noFill/>
          </a:ln>
        </p:spPr>
        <p:style>
          <a:lnRef idx="0"/>
          <a:fillRef idx="0"/>
          <a:effectRef idx="0"/>
          <a:fontRef idx="minor"/>
        </p:style>
      </p:sp>
      <p:sp>
        <p:nvSpPr>
          <p:cNvPr id="316"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Flows of Plastic Packaging Materials in 2013</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18" name="CustomShape 2"/>
          <p:cNvSpPr/>
          <p:nvPr/>
        </p:nvSpPr>
        <p:spPr>
          <a:xfrm>
            <a:off x="335520" y="1268280"/>
            <a:ext cx="1063116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US" sz="1800" spc="-1" strike="noStrike">
              <a:latin typeface="Arial"/>
            </a:endParaRPr>
          </a:p>
          <a:p>
            <a:pP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ffffff"/>
                </a:solidFill>
                <a:latin typeface="DejaVu Sans"/>
                <a:ea typeface="DejaVu Sans"/>
              </a:rPr>
              <a:t>I am </a:t>
            </a:r>
            <a:r>
              <a:rPr b="1" lang="en-US" sz="1800" spc="-1" strike="noStrike" u="sng">
                <a:solidFill>
                  <a:srgbClr val="ffffff"/>
                </a:solidFill>
                <a:uFillTx/>
                <a:latin typeface="DejaVu Sans"/>
                <a:ea typeface="DejaVu Sans"/>
              </a:rPr>
              <a:t>not</a:t>
            </a:r>
            <a:r>
              <a:rPr b="1" lang="en-US" sz="1800" spc="-1" strike="noStrike">
                <a:solidFill>
                  <a:srgbClr val="ffffff"/>
                </a:solidFill>
                <a:latin typeface="DejaVu Sans"/>
                <a:ea typeface="DejaVu Sans"/>
              </a:rPr>
              <a:t> saying you should stop recycling!</a:t>
            </a: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endParaRPr b="0" lang="en-US" sz="1800" spc="-1" strike="noStrike">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Recycling is great but it is better to make sure that we do not have to recycle anything.</a:t>
            </a:r>
            <a:endParaRPr b="0" lang="en-US" sz="1800" spc="-1" strike="noStrike">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Buying less (only the essentials) is way more effective than recycling.</a:t>
            </a:r>
            <a:endParaRPr b="0" lang="en-US" sz="1800" spc="-1" strike="noStrike">
              <a:latin typeface="Arial"/>
            </a:endParaRPr>
          </a:p>
        </p:txBody>
      </p:sp>
      <p:sp>
        <p:nvSpPr>
          <p:cNvPr id="319"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Limits to Recycling</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6000" cy="496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a:t>
            </a:r>
            <a:endParaRPr b="0" lang="en-US" sz="2400" spc="-1" strike="noStrike">
              <a:latin typeface="Arial"/>
            </a:endParaRPr>
          </a:p>
        </p:txBody>
      </p:sp>
      <p:sp>
        <p:nvSpPr>
          <p:cNvPr id="101" name="CustomShape 2"/>
          <p:cNvSpPr/>
          <p:nvPr/>
        </p:nvSpPr>
        <p:spPr>
          <a:xfrm>
            <a:off x="335520" y="1268280"/>
            <a:ext cx="10746000" cy="50335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DejaVu Sans"/>
            </a:endParaRPr>
          </a:p>
          <a:p>
            <a:pPr marL="216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Bonus task:</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Form groups of 2 or more people</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Come up with a great idea that revolves around sustainability in general</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Push the idea as far as possible throughout the semester</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Record a 60s video explaining your idea and what you did throughout the semester</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Selection of the 5 best ideas → bonus points for the exam (e.g., better grade – instead of 2.0 → 1.7 or something similar)</a:t>
            </a:r>
            <a:endParaRPr b="0" lang="en-US" sz="1800" spc="-1" strike="noStrike">
              <a:latin typeface="DejaVu Sans"/>
            </a:endParaRPr>
          </a:p>
          <a:p>
            <a:pPr marL="360" algn="ctr">
              <a:lnSpc>
                <a:spcPct val="100000"/>
              </a:lnSpc>
              <a:spcBef>
                <a:spcPts val="360"/>
              </a:spcBef>
            </a:pPr>
            <a:endParaRPr b="0" lang="en-US" sz="1800" spc="-1" strike="noStrike">
              <a:latin typeface="DejaVu Sans"/>
            </a:endParaRPr>
          </a:p>
          <a:p>
            <a:pPr marL="360" algn="ctr">
              <a:lnSpc>
                <a:spcPct val="100000"/>
              </a:lnSpc>
              <a:spcBef>
                <a:spcPts val="360"/>
              </a:spcBef>
            </a:pPr>
            <a:endParaRPr b="0" lang="en-US" sz="1800" spc="-1" strike="noStrike">
              <a:latin typeface="DejaVu Sans"/>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DejaVu Sans"/>
            </a:endParaRPr>
          </a:p>
        </p:txBody>
      </p:sp>
      <p:sp>
        <p:nvSpPr>
          <p:cNvPr id="102" name="CustomShape 3"/>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Project Registration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21" name="CustomShape 2"/>
          <p:cNvSpPr/>
          <p:nvPr/>
        </p:nvSpPr>
        <p:spPr>
          <a:xfrm>
            <a:off x="335520" y="1268280"/>
            <a:ext cx="1063116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US" sz="1800" spc="-1" strike="noStrike">
              <a:latin typeface="Arial"/>
            </a:endParaRPr>
          </a:p>
          <a:p>
            <a:pP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endParaRPr b="0" lang="en-US" sz="1800" spc="-1" strike="noStrike">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Recycling is great but it is better to make sure that we do not have to recycle anything.</a:t>
            </a:r>
            <a:endParaRPr b="0" lang="en-US" sz="1800" spc="-1" strike="noStrike">
              <a:latin typeface="Arial"/>
            </a:endParaRPr>
          </a:p>
          <a:p>
            <a:pPr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Buying less (only the essentials) is way more effective than recycling.</a:t>
            </a:r>
            <a:endParaRPr b="0" lang="en-US" sz="1800" spc="-1" strike="noStrike">
              <a:latin typeface="Arial"/>
            </a:endParaRPr>
          </a:p>
        </p:txBody>
      </p:sp>
      <p:sp>
        <p:nvSpPr>
          <p:cNvPr id="322"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Limits to Recycling</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Environmental Pollution</a:t>
            </a:r>
            <a:endParaRPr b="0" lang="en-US" sz="2400" spc="-1" strike="noStrike">
              <a:latin typeface="Arial"/>
            </a:endParaRPr>
          </a:p>
        </p:txBody>
      </p:sp>
      <p:sp>
        <p:nvSpPr>
          <p:cNvPr id="324" name="CustomShape 2"/>
          <p:cNvSpPr/>
          <p:nvPr/>
        </p:nvSpPr>
        <p:spPr>
          <a:xfrm>
            <a:off x="335520" y="1268280"/>
            <a:ext cx="1063116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US" sz="1800" spc="-1" strike="noStrike">
              <a:latin typeface="Arial"/>
            </a:endParaRPr>
          </a:p>
          <a:p>
            <a:pP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endParaRPr b="0" lang="en-US" sz="1800" spc="-1" strike="noStrike">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Recycling is great but it is better to make sure that we do not have to recycle anything.</a:t>
            </a:r>
            <a:endParaRPr b="0" lang="en-US" sz="1800" spc="-1" strike="noStrike">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Buying less (e.g., only the essentials) is way more effective.</a:t>
            </a:r>
            <a:endParaRPr b="0" lang="en-US" sz="1800" spc="-1" strike="noStrike">
              <a:latin typeface="Arial"/>
            </a:endParaRPr>
          </a:p>
        </p:txBody>
      </p:sp>
      <p:sp>
        <p:nvSpPr>
          <p:cNvPr id="325"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Limits to Recycling</a:t>
            </a:r>
            <a:endParaRPr b="0" lang="en-US" sz="2200" spc="-1" strike="noStrike">
              <a:latin typeface="Arial"/>
            </a:endParaRPr>
          </a:p>
        </p:txBody>
      </p:sp>
      <p:sp>
        <p:nvSpPr>
          <p:cNvPr id="326" name="CustomShape 4"/>
          <p:cNvSpPr/>
          <p:nvPr/>
        </p:nvSpPr>
        <p:spPr>
          <a:xfrm>
            <a:off x="335520" y="5943600"/>
            <a:ext cx="3468600" cy="108252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500" spc="-1" strike="noStrike">
                <a:solidFill>
                  <a:srgbClr val="000000"/>
                </a:solidFill>
                <a:latin typeface="DejaVu Sans"/>
                <a:ea typeface="DejaVu Sans"/>
              </a:rPr>
              <a:t>“</a:t>
            </a:r>
            <a:r>
              <a:rPr b="0" i="1" lang="en-US" sz="1500" spc="-1" strike="noStrike">
                <a:solidFill>
                  <a:srgbClr val="000000"/>
                </a:solidFill>
                <a:latin typeface="DejaVu Sans"/>
                <a:ea typeface="DejaVu Sans"/>
              </a:rPr>
              <a:t>We buy things we don't need, to impress people we don't like.” - Tyler Durden / Chuck Palahniuk</a:t>
            </a:r>
            <a:endParaRPr b="0" lang="en-US" sz="15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328"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330" name="CustomShape 2"/>
          <p:cNvSpPr/>
          <p:nvPr/>
        </p:nvSpPr>
        <p:spPr>
          <a:xfrm>
            <a:off x="335520" y="1268640"/>
            <a:ext cx="10740600" cy="5028120"/>
          </a:xfrm>
          <a:prstGeom prst="rect">
            <a:avLst/>
          </a:prstGeom>
          <a:noFill/>
          <a:ln>
            <a:noFill/>
          </a:ln>
        </p:spPr>
        <p:style>
          <a:lnRef idx="0"/>
          <a:fillRef idx="0"/>
          <a:effectRef idx="0"/>
          <a:fontRef idx="minor"/>
        </p:style>
        <p:txBody>
          <a:bodyPr lIns="90000" rIns="90000" tIns="45000" bIns="45000" anchor="ctr">
            <a:noAutofit/>
          </a:bodyPr>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Personal carbon footprint and greenwashing</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related to sustainability, resources, environmental pollution </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 limits to recycling</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Exercise E02</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Q&amp;A teaser → Case study on avoiding food waste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E02</a:t>
            </a:r>
            <a:endParaRPr b="0" lang="en-US" sz="3000" spc="-1" strike="noStrike">
              <a:latin typeface="Arial"/>
            </a:endParaRPr>
          </a:p>
        </p:txBody>
      </p:sp>
      <p:sp>
        <p:nvSpPr>
          <p:cNvPr id="332"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E02</a:t>
            </a:r>
            <a:endParaRPr b="0" lang="en-US" sz="2400" spc="-1" strike="noStrike">
              <a:latin typeface="Arial"/>
            </a:endParaRPr>
          </a:p>
        </p:txBody>
      </p:sp>
      <p:sp>
        <p:nvSpPr>
          <p:cNvPr id="334"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Get the largest jar that you can find (either at your own place, or ask your friends).</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Collect all the trash that you are producing in the upcoming week (except for bio-waste that is supposed to go into the green trash bin) – starting on Tuesday (10.05.2022 – 00:01) until Sunday (15.05.2022 – 23:59).</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many days of trash can you fit into your jar?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according to the submission guidelines posted in the exercise sheet → </a:t>
            </a:r>
            <a:r>
              <a:rPr b="0" lang="en-US" sz="1800" spc="-1" strike="noStrike">
                <a:solidFill>
                  <a:srgbClr val="000000"/>
                </a:solidFill>
                <a:latin typeface="DejaVu Sans"/>
                <a:ea typeface="DejaVu Sans"/>
                <a:hlinkClick r:id="rId1"/>
              </a:rPr>
              <a:t>E02</a:t>
            </a:r>
            <a:r>
              <a:rPr b="0" lang="en-US" sz="1800" spc="-1" strike="noStrike">
                <a:solidFill>
                  <a:srgbClr val="000000"/>
                </a:solidFill>
                <a:latin typeface="DejaVu Sans"/>
                <a:ea typeface="DejaVu Sans"/>
              </a:rPr>
              <a:t>.</a:t>
            </a:r>
            <a:endParaRPr b="0" lang="en-US" sz="1800" spc="-1" strike="noStrike">
              <a:latin typeface="Arial"/>
            </a:endParaRPr>
          </a:p>
        </p:txBody>
      </p:sp>
      <p:sp>
        <p:nvSpPr>
          <p:cNvPr id="335" name="CustomShape 3"/>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Household Waste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latin typeface="Arial"/>
            </a:endParaRPr>
          </a:p>
        </p:txBody>
      </p:sp>
      <p:sp>
        <p:nvSpPr>
          <p:cNvPr id="337" name="CustomShape 2"/>
          <p:cNvSpPr/>
          <p:nvPr/>
        </p:nvSpPr>
        <p:spPr>
          <a:xfrm>
            <a:off x="335520" y="1268640"/>
            <a:ext cx="10740600" cy="5028120"/>
          </a:xfrm>
          <a:prstGeom prst="rect">
            <a:avLst/>
          </a:prstGeom>
          <a:noFill/>
          <a:ln>
            <a:noFill/>
          </a:ln>
        </p:spPr>
        <p:style>
          <a:lnRef idx="0"/>
          <a:fillRef idx="0"/>
          <a:effectRef idx="0"/>
          <a:fontRef idx="minor"/>
        </p:style>
        <p:txBody>
          <a:bodyPr lIns="90000" rIns="90000" tIns="45000" bIns="45000" anchor="ctr">
            <a:noAutofit/>
          </a:bodyPr>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Podcast </a:t>
            </a:r>
            <a:r>
              <a:rPr b="0" i="1" lang="en-US" sz="1800" spc="-1" strike="noStrike">
                <a:solidFill>
                  <a:srgbClr val="000000"/>
                </a:solidFill>
                <a:latin typeface="DejaVu Sans"/>
                <a:ea typeface="DejaVu Sans"/>
              </a:rPr>
              <a:t>How to Save a Planet</a:t>
            </a:r>
            <a:r>
              <a:rPr b="0" lang="en-US" sz="1800" spc="-1" strike="noStrike">
                <a:solidFill>
                  <a:srgbClr val="000000"/>
                </a:solidFill>
                <a:latin typeface="DejaVu Sans"/>
                <a:ea typeface="DejaVu Sans"/>
              </a:rPr>
              <a:t> – “Sacrifice Zones: ProPublica Takes Us Inside America’s Toxic Hotspots (2022) – </a:t>
            </a:r>
            <a:r>
              <a:rPr b="0" lang="en-US" sz="1800" spc="-1" strike="noStrike">
                <a:solidFill>
                  <a:srgbClr val="000000"/>
                </a:solidFill>
                <a:latin typeface="DejaVu Sans"/>
                <a:ea typeface="DejaVu Sans"/>
                <a:hlinkClick r:id="rId1"/>
              </a:rPr>
              <a:t>Link</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
          <p:cNvSpPr/>
          <p:nvPr/>
        </p:nvSpPr>
        <p:spPr>
          <a:xfrm>
            <a:off x="335520" y="126864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39" name="CustomShape 2"/>
          <p:cNvSpPr/>
          <p:nvPr/>
        </p:nvSpPr>
        <p:spPr>
          <a:xfrm>
            <a:off x="335520" y="764640"/>
            <a:ext cx="10740600" cy="491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Case Study: Foodsharing.de</a:t>
            </a:r>
            <a:endParaRPr b="0" lang="en-US" sz="3000" spc="-1" strike="noStrike">
              <a:latin typeface="Arial"/>
            </a:endParaRPr>
          </a:p>
        </p:txBody>
      </p:sp>
      <p:sp>
        <p:nvSpPr>
          <p:cNvPr id="341"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3"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44"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45"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Bonus Task </a:t>
            </a:r>
            <a:endParaRPr b="0" lang="en-US" sz="2400" spc="-1" strike="noStrike">
              <a:latin typeface="Arial"/>
            </a:endParaRPr>
          </a:p>
        </p:txBody>
      </p:sp>
      <p:sp>
        <p:nvSpPr>
          <p:cNvPr id="104"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Project registration deadline: 15.05.2022</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do I register?</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Form groups of 2 or more people</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Come up with a great idea that revolves around sustainability in general</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Write us an email (</a:t>
            </a:r>
            <a:r>
              <a:rPr b="1" lang="en-US" sz="1800" spc="-1" strike="noStrike">
                <a:solidFill>
                  <a:srgbClr val="000000"/>
                </a:solidFill>
                <a:latin typeface="DejaVu Sans"/>
                <a:ea typeface="DejaVu Sans"/>
                <a:hlinkClick r:id="rId1"/>
              </a:rPr>
              <a:t>etce-ltg@tu-clausthal.de</a:t>
            </a:r>
            <a:r>
              <a:rPr b="0" lang="en-US" sz="1800" spc="-1" strike="noStrike">
                <a:solidFill>
                  <a:srgbClr val="000000"/>
                </a:solidFill>
                <a:latin typeface="DejaVu Sans"/>
                <a:ea typeface="DejaVu Sans"/>
              </a:rPr>
              <a:t>) that contains:</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Team name</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Short description (2-5 sentences) of your idea</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Team members</a:t>
            </a:r>
            <a:endParaRPr b="0" lang="en-US" sz="1800" spc="-1" strike="noStrike">
              <a:latin typeface="Arial"/>
            </a:endParaRPr>
          </a:p>
        </p:txBody>
      </p:sp>
      <p:sp>
        <p:nvSpPr>
          <p:cNvPr id="105" name="CustomShape 3"/>
          <p:cNvSpPr/>
          <p:nvPr/>
        </p:nvSpPr>
        <p:spPr>
          <a:xfrm>
            <a:off x="335520" y="1920600"/>
            <a:ext cx="10789560" cy="91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06" name="CustomShape 4"/>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Project </a:t>
            </a:r>
            <a:r>
              <a:rPr b="1" lang="en-US" sz="2200" spc="-1" strike="noStrike">
                <a:solidFill>
                  <a:srgbClr val="666666"/>
                </a:solidFill>
                <a:latin typeface="DejaVu Sans"/>
                <a:ea typeface="DejaVu Sans"/>
              </a:rPr>
              <a:t>Registration</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7"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48"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49"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51"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52"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53"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55"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56"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a:t>
            </a:r>
            <a:r>
              <a:rPr b="0" lang="en-US" sz="1800" spc="-1" strike="noStrike">
                <a:solidFill>
                  <a:srgbClr val="ffffff"/>
                </a:solidFill>
                <a:latin typeface="DejaVu Sans"/>
                <a:ea typeface="DejaVu Sans"/>
              </a:rPr>
              <a:t>→ donated food (Tafel Deutschland e.V.)</a:t>
            </a:r>
            <a:endParaRPr b="0" lang="en-US" sz="1800" spc="-1" strike="noStrike">
              <a:latin typeface="Arial"/>
            </a:endParaRPr>
          </a:p>
        </p:txBody>
      </p:sp>
      <p:sp>
        <p:nvSpPr>
          <p:cNvPr id="357"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59"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60"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61" name="CustomShape 4"/>
          <p:cNvSpPr/>
          <p:nvPr/>
        </p:nvSpPr>
        <p:spPr>
          <a:xfrm>
            <a:off x="263520" y="6173280"/>
            <a:ext cx="105210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Solution?</a:t>
            </a:r>
            <a:endParaRPr b="0" lang="en-US" sz="2400" spc="-1" strike="noStrike">
              <a:latin typeface="Arial"/>
            </a:endParaRPr>
          </a:p>
        </p:txBody>
      </p:sp>
      <p:sp>
        <p:nvSpPr>
          <p:cNvPr id="363"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General</a:t>
            </a:r>
            <a:endParaRPr b="0" lang="en-US" sz="2200" spc="-1" strike="noStrike">
              <a:latin typeface="Arial"/>
            </a:endParaRPr>
          </a:p>
        </p:txBody>
      </p:sp>
      <p:sp>
        <p:nvSpPr>
          <p:cNvPr id="364"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Make it illegal to throw food away → In February 2016, France adopted a law on fighting food waste that meant supermarkets were forbidden to destroy unsold food products and were compelled to donate it instead.</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Has been later adopted in the gastronomy and related sectors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6"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a:t>
            </a:r>
            <a:endParaRPr b="0" lang="en-US" sz="2200" spc="-1" strike="noStrike">
              <a:latin typeface="Arial"/>
            </a:endParaRPr>
          </a:p>
        </p:txBody>
      </p:sp>
      <p:sp>
        <p:nvSpPr>
          <p:cNvPr id="367"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2760">
              <a:lnSpc>
                <a:spcPct val="100000"/>
              </a:lnSpc>
              <a:spcBef>
                <a:spcPts val="360"/>
              </a:spcBef>
              <a:buClr>
                <a:srgbClr val="008c4f"/>
              </a:buClr>
              <a:buSzPct val="45000"/>
              <a:buFont typeface="OpenSymbol"/>
              <a:buChar char="■"/>
            </a:pPr>
            <a:r>
              <a:rPr b="0" lang="en-US" sz="1800" spc="-1" strike="noStrike" u="sng">
                <a:solidFill>
                  <a:srgbClr val="0000ff"/>
                </a:solidFill>
                <a:uFillTx/>
                <a:latin typeface="DejaVu Sans"/>
                <a:ea typeface="DejaVu Sans"/>
                <a:hlinkClick r:id="rId1"/>
              </a:rPr>
              <a:t>Click Me</a:t>
            </a:r>
            <a:endParaRPr b="0" lang="en-US" sz="1800" spc="-1" strike="noStrike">
              <a:latin typeface="Arial"/>
            </a:endParaRPr>
          </a:p>
          <a:p>
            <a:pPr marL="216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Platform launched in 2012</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Decentralized and self-organized</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450,000 registered user (all volunteers)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Cooperates with more than 11,000 businesses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More than 65 million tons of food saved</a:t>
            </a:r>
            <a:endParaRPr b="0" lang="en-US" sz="1800" spc="-1" strike="noStrike">
              <a:latin typeface="Arial"/>
            </a:endParaRPr>
          </a:p>
        </p:txBody>
      </p:sp>
      <p:sp>
        <p:nvSpPr>
          <p:cNvPr id="368"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70"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71"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Register (free – no charges, no subscriptions)</a:t>
            </a:r>
            <a:endParaRPr b="0" lang="en-US" sz="1800" spc="-1" strike="noStrike">
              <a:latin typeface="Arial"/>
            </a:endParaRPr>
          </a:p>
          <a:p>
            <a:pPr marL="216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Types of users:</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 User </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Share your own leftovers or collect food from others (offers visible on the Foodsharing map)</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 Foodsavers </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Pass a quiz (quite some effort) and become a Foodsaver.</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Allowed to collect (“save”) leftovers from businesses that cooperate with Foodsharing</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Redistribute saved food among friends and within the Foodsharing community</a:t>
            </a:r>
            <a:endParaRPr b="0" lang="en-US" sz="1800" spc="-1" strike="noStrike">
              <a:latin typeface="Arial"/>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 Operations manager (Betriebsverantwortlicher = abbr. “BV”)</a:t>
            </a:r>
            <a:endParaRPr b="0" lang="en-US" sz="1800" spc="-1" strike="noStrike">
              <a:latin typeface="Arial"/>
            </a:endParaRPr>
          </a:p>
          <a:p>
            <a:pPr lvl="2" marL="648000" indent="-216000">
              <a:lnSpc>
                <a:spcPct val="100000"/>
              </a:lnSpc>
              <a:spcBef>
                <a:spcPts val="360"/>
              </a:spcBef>
              <a:buClr>
                <a:srgbClr val="008c4f"/>
              </a:buClr>
              <a:buSzPct val="45000"/>
              <a:buFont typeface="Symbol" charset="2"/>
              <a:buChar char=""/>
            </a:pPr>
            <a:r>
              <a:rPr b="0" lang="en-US" sz="1800" spc="-1" strike="noStrike">
                <a:solidFill>
                  <a:srgbClr val="000000"/>
                </a:solidFill>
                <a:latin typeface="DejaVu Sans"/>
                <a:ea typeface="DejaVu Sans"/>
              </a:rPr>
              <a:t>Manage cooperation with business, manage your team of Foodsavers and organize a collection schedule </a:t>
            </a:r>
            <a:endParaRPr b="0" lang="en-US" sz="1800" spc="-1" strike="noStrike">
              <a:latin typeface="Arial"/>
            </a:endParaRPr>
          </a:p>
        </p:txBody>
      </p:sp>
      <p:sp>
        <p:nvSpPr>
          <p:cNvPr id="372"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74"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75" name="CustomShape 3"/>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pic>
        <p:nvPicPr>
          <p:cNvPr id="376" name="" descr=""/>
          <p:cNvPicPr/>
          <p:nvPr/>
        </p:nvPicPr>
        <p:blipFill>
          <a:blip r:embed="rId1"/>
          <a:stretch/>
        </p:blipFill>
        <p:spPr>
          <a:xfrm>
            <a:off x="1671480" y="1724040"/>
            <a:ext cx="8658000" cy="4582080"/>
          </a:xfrm>
          <a:prstGeom prst="rect">
            <a:avLst/>
          </a:prstGeom>
          <a:ln>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78"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a:t>
            </a:r>
            <a:endParaRPr b="0" lang="en-US" sz="2200" spc="-1" strike="noStrike">
              <a:latin typeface="Arial"/>
            </a:endParaRPr>
          </a:p>
        </p:txBody>
      </p:sp>
      <p:sp>
        <p:nvSpPr>
          <p:cNvPr id="379"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Just keep/take what you can consume, redistribute everything else</a:t>
            </a:r>
            <a:endParaRPr b="0" lang="en-US" sz="1800" spc="-1" strike="noStrike">
              <a:latin typeface="Arial"/>
            </a:endParaRPr>
          </a:p>
          <a:p>
            <a:pPr marL="216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Most businesses don’t want to be publicly mentioned </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Bad image if you throw away huge amounts of food every day</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People are supposed to buy their food at your place instead of picking it up for free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Strict:</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Food collection schedule (pre-defined time slots, each foodsaver only once every week or every two weeks, etc.)</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Hygiene rules</a:t>
            </a:r>
            <a:endParaRPr b="0" lang="en-US" sz="1800" spc="-1" strike="noStrike">
              <a:latin typeface="Arial"/>
            </a:endParaRPr>
          </a:p>
          <a:p>
            <a:pPr lvl="1" marL="432000" indent="-2127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Pre-defined procedures for collection of food </a:t>
            </a:r>
            <a:endParaRPr b="0" lang="en-US" sz="1800" spc="-1" strike="noStrike">
              <a:latin typeface="Arial"/>
            </a:endParaRPr>
          </a:p>
        </p:txBody>
      </p:sp>
      <p:sp>
        <p:nvSpPr>
          <p:cNvPr id="380"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82"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much food is saved every day?</a:t>
            </a:r>
            <a:endParaRPr b="0" lang="en-US" sz="2200" spc="-1" strike="noStrike">
              <a:latin typeface="Arial"/>
            </a:endParaRPr>
          </a:p>
        </p:txBody>
      </p:sp>
      <p:sp>
        <p:nvSpPr>
          <p:cNvPr id="383" name="CustomShape 3"/>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384" name="" descr=""/>
          <p:cNvPicPr/>
          <p:nvPr/>
        </p:nvPicPr>
        <p:blipFill>
          <a:blip r:embed="rId1"/>
          <a:stretch/>
        </p:blipFill>
        <p:spPr>
          <a:xfrm>
            <a:off x="91440" y="3291840"/>
            <a:ext cx="5631480" cy="3166560"/>
          </a:xfrm>
          <a:prstGeom prst="rect">
            <a:avLst/>
          </a:prstGeom>
          <a:ln>
            <a:noFill/>
          </a:ln>
        </p:spPr>
      </p:pic>
      <p:pic>
        <p:nvPicPr>
          <p:cNvPr id="385" name="" descr=""/>
          <p:cNvPicPr/>
          <p:nvPr/>
        </p:nvPicPr>
        <p:blipFill>
          <a:blip r:embed="rId2"/>
          <a:srcRect l="0" t="0" r="6764" b="0"/>
          <a:stretch/>
        </p:blipFill>
        <p:spPr>
          <a:xfrm>
            <a:off x="5395320" y="1594800"/>
            <a:ext cx="5940000" cy="1785240"/>
          </a:xfrm>
          <a:prstGeom prst="rect">
            <a:avLst/>
          </a:prstGeom>
          <a:ln>
            <a:noFill/>
          </a:ln>
        </p:spPr>
      </p:pic>
      <p:sp>
        <p:nvSpPr>
          <p:cNvPr id="386" name="CustomShape 4"/>
          <p:cNvSpPr/>
          <p:nvPr/>
        </p:nvSpPr>
        <p:spPr>
          <a:xfrm>
            <a:off x="274320" y="6400800"/>
            <a:ext cx="1079532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CustomShape 1"/>
          <p:cNvSpPr/>
          <p:nvPr/>
        </p:nvSpPr>
        <p:spPr>
          <a:xfrm>
            <a:off x="335520" y="764640"/>
            <a:ext cx="10740600" cy="4914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Upda</a:t>
            </a:r>
            <a:r>
              <a:rPr b="1" lang="en-US" sz="2400" spc="-1" strike="noStrike">
                <a:solidFill>
                  <a:srgbClr val="000000"/>
                </a:solidFill>
                <a:latin typeface="DejaVu Sans"/>
                <a:ea typeface="DejaVu Sans"/>
              </a:rPr>
              <a:t>tes </a:t>
            </a:r>
            <a:endParaRPr b="0" lang="en-US" sz="2400" spc="-1" strike="noStrike">
              <a:latin typeface="Arial"/>
            </a:endParaRPr>
          </a:p>
        </p:txBody>
      </p:sp>
      <p:sp>
        <p:nvSpPr>
          <p:cNvPr id="108" name="CustomShape 2"/>
          <p:cNvSpPr/>
          <p:nvPr/>
        </p:nvSpPr>
        <p:spPr>
          <a:xfrm>
            <a:off x="335520" y="126828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04.05.2022</a:t>
            </a:r>
            <a:endParaRPr b="0" lang="en-US" sz="1800" spc="-1" strike="noStrike">
              <a:latin typeface="Arial"/>
            </a:endParaRPr>
          </a:p>
          <a:p>
            <a:pPr algn="ctr">
              <a:lnSpc>
                <a:spcPct val="100000"/>
              </a:lnSpc>
            </a:pPr>
            <a:endParaRPr b="0" lang="en-US" sz="1800" spc="-1" strike="noStrike">
              <a:latin typeface="Arial"/>
            </a:endParaRPr>
          </a:p>
          <a:p>
            <a:pPr algn="ctr">
              <a:lnSpc>
                <a:spcPct val="100000"/>
              </a:lnSpc>
            </a:pPr>
            <a:endParaRPr b="0" lang="en-US" sz="1800" spc="-1" strike="noStrike">
              <a:latin typeface="Arial"/>
            </a:endParaRPr>
          </a:p>
          <a:p>
            <a:pPr marL="195120" indent="-1832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Assuming that everyone on Earth lives according to our (German) standard of living → How many Earths do we need? </a:t>
            </a:r>
            <a:endParaRPr b="0" lang="en-US" sz="1800" spc="-1" strike="noStrike">
              <a:latin typeface="Arial"/>
            </a:endParaRPr>
          </a:p>
        </p:txBody>
      </p:sp>
      <p:sp>
        <p:nvSpPr>
          <p:cNvPr id="109" name="CustomShape 3"/>
          <p:cNvSpPr/>
          <p:nvPr/>
        </p:nvSpPr>
        <p:spPr>
          <a:xfrm>
            <a:off x="263520" y="6411600"/>
            <a:ext cx="7775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https://www.overshootday.org/newsroom/country-overshoot-days/</a:t>
            </a:r>
            <a:endParaRPr b="0" lang="en-US" sz="900" spc="-1" strike="noStrike">
              <a:latin typeface="Arial"/>
            </a:endParaRPr>
          </a:p>
        </p:txBody>
      </p:sp>
      <p:sp>
        <p:nvSpPr>
          <p:cNvPr id="110" name="CustomShape 4"/>
          <p:cNvSpPr/>
          <p:nvPr/>
        </p:nvSpPr>
        <p:spPr>
          <a:xfrm>
            <a:off x="333720" y="2743200"/>
            <a:ext cx="10789560" cy="914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11" name="CustomShape 5"/>
          <p:cNvSpPr/>
          <p:nvPr/>
        </p:nvSpPr>
        <p:spPr>
          <a:xfrm>
            <a:off x="432720" y="1148040"/>
            <a:ext cx="10351440" cy="4921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Earth Overshoot Day 2022 (Germany)</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1268640"/>
            <a:ext cx="10740600" cy="50281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88" name="CustomShape 2"/>
          <p:cNvSpPr/>
          <p:nvPr/>
        </p:nvSpPr>
        <p:spPr>
          <a:xfrm>
            <a:off x="335520" y="764640"/>
            <a:ext cx="10740600" cy="4914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4406760"/>
            <a:ext cx="10739160" cy="1348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E01 – </a:t>
            </a:r>
            <a:r>
              <a:rPr b="1" lang="en-US" sz="3000" spc="-1" strike="noStrike" cap="all">
                <a:solidFill>
                  <a:srgbClr val="008c4f"/>
                </a:solidFill>
                <a:latin typeface="Arial Unicode MS"/>
                <a:ea typeface="DejaVu Sans"/>
              </a:rPr>
              <a:t>Your </a:t>
            </a:r>
            <a:r>
              <a:rPr b="1" lang="en-US" sz="3000" spc="-1" strike="noStrike" cap="all">
                <a:solidFill>
                  <a:srgbClr val="008c4f"/>
                </a:solidFill>
                <a:latin typeface="Arial Unicode MS"/>
                <a:ea typeface="DejaVu Sans"/>
              </a:rPr>
              <a:t>Personal </a:t>
            </a:r>
            <a:r>
              <a:rPr b="1" lang="en-US" sz="3000" spc="-1" strike="noStrike" cap="all">
                <a:solidFill>
                  <a:srgbClr val="008c4f"/>
                </a:solidFill>
                <a:latin typeface="Arial Unicode MS"/>
                <a:ea typeface="DejaVu Sans"/>
              </a:rPr>
              <a:t>Carbon </a:t>
            </a:r>
            <a:r>
              <a:rPr b="1" lang="en-US" sz="3000" spc="-1" strike="noStrike" cap="all">
                <a:solidFill>
                  <a:srgbClr val="008c4f"/>
                </a:solidFill>
                <a:latin typeface="Arial Unicode MS"/>
                <a:ea typeface="DejaVu Sans"/>
              </a:rPr>
              <a:t>Footprin</a:t>
            </a:r>
            <a:r>
              <a:rPr b="1" lang="en-US" sz="3000" spc="-1" strike="noStrike" cap="all">
                <a:solidFill>
                  <a:srgbClr val="008c4f"/>
                </a:solidFill>
                <a:latin typeface="Arial Unicode MS"/>
                <a:ea typeface="DejaVu Sans"/>
              </a:rPr>
              <a:t>t</a:t>
            </a:r>
            <a:endParaRPr b="0" lang="en-US" sz="3000" spc="-1" strike="noStrike">
              <a:latin typeface="Arial"/>
            </a:endParaRPr>
          </a:p>
        </p:txBody>
      </p:sp>
      <p:sp>
        <p:nvSpPr>
          <p:cNvPr id="113" name="CustomShape 2"/>
          <p:cNvSpPr/>
          <p:nvPr/>
        </p:nvSpPr>
        <p:spPr>
          <a:xfrm>
            <a:off x="335520" y="2906640"/>
            <a:ext cx="10739160" cy="14860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335520" y="764640"/>
            <a:ext cx="10745280" cy="4960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Your Personal Carbon Footprint</a:t>
            </a:r>
            <a:endParaRPr b="0" lang="en-US" sz="2400" spc="-1" strike="noStrike">
              <a:latin typeface="Arial"/>
            </a:endParaRPr>
          </a:p>
        </p:txBody>
      </p:sp>
      <p:sp>
        <p:nvSpPr>
          <p:cNvPr id="115" name="CustomShape 2"/>
          <p:cNvSpPr/>
          <p:nvPr/>
        </p:nvSpPr>
        <p:spPr>
          <a:xfrm>
            <a:off x="432720" y="1148040"/>
            <a:ext cx="10349640" cy="4903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Results E01</a:t>
            </a:r>
            <a:endParaRPr b="0" lang="en-US" sz="2200" spc="-1" strike="noStrike">
              <a:latin typeface="Arial"/>
            </a:endParaRPr>
          </a:p>
        </p:txBody>
      </p:sp>
      <p:pic>
        <p:nvPicPr>
          <p:cNvPr id="116" name="" descr=""/>
          <p:cNvPicPr/>
          <p:nvPr/>
        </p:nvPicPr>
        <p:blipFill>
          <a:blip r:embed="rId1"/>
          <a:stretch/>
        </p:blipFill>
        <p:spPr>
          <a:xfrm>
            <a:off x="5943600" y="731520"/>
            <a:ext cx="3713400" cy="594324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3883</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2022-05-09T12:15:06Z</dcterms:modified>
  <cp:revision>3680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